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7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7" r:id="rId15"/>
    <p:sldId id="276" r:id="rId16"/>
    <p:sldId id="278" r:id="rId17"/>
    <p:sldId id="279" r:id="rId18"/>
    <p:sldId id="280" r:id="rId19"/>
    <p:sldId id="281" r:id="rId20"/>
    <p:sldId id="266" r:id="rId2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EBD8"/>
    <a:srgbClr val="8335E5"/>
    <a:srgbClr val="6B8DE1"/>
    <a:srgbClr val="6C92E1"/>
    <a:srgbClr val="6313DC"/>
    <a:srgbClr val="1E3ADA"/>
    <a:srgbClr val="030553"/>
    <a:srgbClr val="7D4BC9"/>
    <a:srgbClr val="16286E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83" d="100"/>
          <a:sy n="83" d="100"/>
        </p:scale>
        <p:origin x="130" y="67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2BD0C1A0-48AB-46A2-9DB3-50C1DD1F533C}" type="datetime1">
              <a:rPr lang="it-IT" smtClean="0"/>
              <a:t>16/03/2023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4328996C-DF1E-45F4-80FD-86472FDB10B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CE4E0239-3B87-47CD-94EA-3F4EA8D548B0}" type="datetime1">
              <a:rPr lang="it-IT" smtClean="0"/>
              <a:pPr/>
              <a:t>16/03/2023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6DF8F48A-6110-47DA-8521-A1D1FFD22FEF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6DF8F48A-6110-47DA-8521-A1D1FFD22FEF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790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6DF8F48A-6110-47DA-8521-A1D1FFD22FEF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62007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lang="it-IT" sz="60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it-IT" sz="2400"/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9C4250E-64E0-4EC5-9213-BD7F5096714B}" type="datetime1">
              <a:rPr lang="it-IT" smtClean="0"/>
              <a:t>16/03/2023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87AF9AB-A3C4-4A58-848E-CCA940ED1FEC}" type="datetime1">
              <a:rPr lang="it-IT" smtClean="0"/>
              <a:t>16/03/2023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0700696-E469-4430-92A7-74A06E196FEF}" type="datetime1">
              <a:rPr lang="it-IT" smtClean="0"/>
              <a:t>16/03/2023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01DF7C0-CB4F-4166-9896-2E08801E7105}" type="datetime1">
              <a:rPr lang="it-IT" smtClean="0"/>
              <a:t>16/03/2023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lang="it-IT" sz="600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lang="it-IT"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lang="it-IT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it-IT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1C37A476-6C85-410E-B777-333B8E74E898}" type="datetime1">
              <a:rPr lang="it-IT" smtClean="0"/>
              <a:t>16/03/2023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E050F36-CC87-4833-84CE-1784AB20E5C5}" type="datetime1">
              <a:rPr lang="it-IT" smtClean="0"/>
              <a:t>16/03/2023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lang="it-IT" sz="2400" b="1"/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lang="it-IT" sz="2400" b="1"/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2326DD2-481D-43FC-9328-6B7AFF7F5383}" type="datetime1">
              <a:rPr lang="it-IT" smtClean="0"/>
              <a:t>16/03/2023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F9A68A72-CC0A-4348-9DED-22D956DE44F6}" type="datetime1">
              <a:rPr lang="it-IT" smtClean="0"/>
              <a:t>16/03/2023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C6C72A8-E742-485B-937D-4D1041F1C0A0}" type="datetime1">
              <a:rPr lang="it-IT" smtClean="0"/>
              <a:t>16/03/2023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it-IT" sz="320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it-IT" sz="3200"/>
            </a:lvl1pPr>
            <a:lvl2pPr>
              <a:defRPr lang="it-IT" sz="2800"/>
            </a:lvl2pPr>
            <a:lvl3pPr>
              <a:defRPr lang="it-IT" sz="2400"/>
            </a:lvl3pPr>
            <a:lvl4pPr>
              <a:defRPr lang="it-IT" sz="2000"/>
            </a:lvl4pPr>
            <a:lvl5pPr>
              <a:defRPr lang="it-IT" sz="2000"/>
            </a:lvl5pPr>
            <a:lvl6pPr>
              <a:defRPr lang="it-IT" sz="2000"/>
            </a:lvl6pPr>
            <a:lvl7pPr>
              <a:defRPr lang="it-IT" sz="2000"/>
            </a:lvl7pPr>
            <a:lvl8pPr>
              <a:defRPr lang="it-IT" sz="2000"/>
            </a:lvl8pPr>
            <a:lvl9pPr>
              <a:defRPr lang="it-IT"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it-IT" sz="16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F54ACDC-5125-40D7-A8C9-57C9B3849181}" type="datetime1">
              <a:rPr lang="it-IT" smtClean="0"/>
              <a:t>16/03/2023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it-IT" sz="320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it-IT" sz="3200"/>
            </a:lvl1pPr>
            <a:lvl2pPr marL="457200" indent="0">
              <a:buNone/>
              <a:defRPr lang="it-IT" sz="2800"/>
            </a:lvl2pPr>
            <a:lvl3pPr marL="914400" indent="0">
              <a:buNone/>
              <a:defRPr lang="it-IT" sz="2400"/>
            </a:lvl3pPr>
            <a:lvl4pPr marL="1371600" indent="0">
              <a:buNone/>
              <a:defRPr lang="it-IT" sz="2000"/>
            </a:lvl4pPr>
            <a:lvl5pPr marL="1828800" indent="0">
              <a:buNone/>
              <a:defRPr lang="it-IT" sz="2000"/>
            </a:lvl5pPr>
            <a:lvl6pPr marL="2286000" indent="0">
              <a:buNone/>
              <a:defRPr lang="it-IT" sz="2000"/>
            </a:lvl6pPr>
            <a:lvl7pPr marL="2743200" indent="0">
              <a:buNone/>
              <a:defRPr lang="it-IT" sz="2000"/>
            </a:lvl7pPr>
            <a:lvl8pPr marL="3200400" indent="0">
              <a:buNone/>
              <a:defRPr lang="it-IT" sz="2000"/>
            </a:lvl8pPr>
            <a:lvl9pPr marL="3657600" indent="0">
              <a:buNone/>
              <a:defRPr lang="it-IT" sz="2000"/>
            </a:lvl9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it-IT" sz="16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891265B-DBAA-4D87-A94A-0E214B1F8F78}" type="datetime1">
              <a:rPr lang="it-IT" smtClean="0"/>
              <a:t>16/03/2023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48C05A5-518F-4B2A-9C12-BB199F81A7AA}" type="datetime1">
              <a:rPr lang="it-IT" smtClean="0"/>
              <a:t>16/03/2023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D6580AB-5C3C-4B4F-8E2A-8B7A0A8CE69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Risorse umane diapositiva 1</a:t>
            </a:r>
          </a:p>
        </p:txBody>
      </p:sp>
      <p:grpSp>
        <p:nvGrpSpPr>
          <p:cNvPr id="21" name="Gruppo 20" descr="Questa immagine è un logo con scritto &quot;24&quot;. ">
            <a:extLst>
              <a:ext uri="{FF2B5EF4-FFF2-40B4-BE49-F238E27FC236}">
                <a16:creationId xmlns:a16="http://schemas.microsoft.com/office/drawing/2014/main" id="{FBE0CB24-B318-4A75-829C-F2AFFC048326}"/>
              </a:ext>
            </a:extLst>
          </p:cNvPr>
          <p:cNvGrpSpPr/>
          <p:nvPr/>
        </p:nvGrpSpPr>
        <p:grpSpPr>
          <a:xfrm>
            <a:off x="695930" y="587345"/>
            <a:ext cx="530996" cy="530996"/>
            <a:chOff x="1116392" y="531685"/>
            <a:chExt cx="530996" cy="530996"/>
          </a:xfrm>
        </p:grpSpPr>
        <p:sp>
          <p:nvSpPr>
            <p:cNvPr id="22" name="Rettangolo: Angoli arrotondati 21">
              <a:extLst>
                <a:ext uri="{FF2B5EF4-FFF2-40B4-BE49-F238E27FC236}">
                  <a16:creationId xmlns:a16="http://schemas.microsoft.com/office/drawing/2014/main" id="{D6FFCD8A-D531-4D2A-AABF-370BF35DF0FD}"/>
                </a:ext>
              </a:extLst>
            </p:cNvPr>
            <p:cNvSpPr/>
            <p:nvPr/>
          </p:nvSpPr>
          <p:spPr>
            <a:xfrm>
              <a:off x="1116392" y="531685"/>
              <a:ext cx="530996" cy="530996"/>
            </a:xfrm>
            <a:prstGeom prst="roundRect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</a:lstStyle>
            <a:p>
              <a:pPr algn="ctr" rtl="0"/>
              <a:endParaRPr lang="it-IT" dirty="0"/>
            </a:p>
          </p:txBody>
        </p: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141B387A-E007-4189-8E98-2F8E5B7C9511}"/>
                </a:ext>
              </a:extLst>
            </p:cNvPr>
            <p:cNvGrpSpPr/>
            <p:nvPr/>
          </p:nvGrpSpPr>
          <p:grpSpPr>
            <a:xfrm>
              <a:off x="1225345" y="623888"/>
              <a:ext cx="313090" cy="346590"/>
              <a:chOff x="-2198688" y="-1935162"/>
              <a:chExt cx="1157288" cy="1281111"/>
            </a:xfrm>
          </p:grpSpPr>
          <p:sp>
            <p:nvSpPr>
              <p:cNvPr id="25" name="Figura a mano libera 11">
                <a:hlinkClick r:id="rId3"/>
                <a:extLst>
                  <a:ext uri="{FF2B5EF4-FFF2-40B4-BE49-F238E27FC236}">
                    <a16:creationId xmlns:a16="http://schemas.microsoft.com/office/drawing/2014/main" id="{CA3FECAC-E569-460A-8F81-CECE58A61C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836738" y="-1697038"/>
                <a:ext cx="795338" cy="1042987"/>
              </a:xfrm>
              <a:custGeom>
                <a:avLst/>
                <a:gdLst>
                  <a:gd name="T0" fmla="*/ 76 w 512"/>
                  <a:gd name="T1" fmla="*/ 419 h 673"/>
                  <a:gd name="T2" fmla="*/ 79 w 512"/>
                  <a:gd name="T3" fmla="*/ 412 h 673"/>
                  <a:gd name="T4" fmla="*/ 287 w 512"/>
                  <a:gd name="T5" fmla="*/ 115 h 673"/>
                  <a:gd name="T6" fmla="*/ 294 w 512"/>
                  <a:gd name="T7" fmla="*/ 110 h 673"/>
                  <a:gd name="T8" fmla="*/ 295 w 512"/>
                  <a:gd name="T9" fmla="*/ 110 h 673"/>
                  <a:gd name="T10" fmla="*/ 299 w 512"/>
                  <a:gd name="T11" fmla="*/ 115 h 673"/>
                  <a:gd name="T12" fmla="*/ 299 w 512"/>
                  <a:gd name="T13" fmla="*/ 425 h 673"/>
                  <a:gd name="T14" fmla="*/ 83 w 512"/>
                  <a:gd name="T15" fmla="*/ 425 h 673"/>
                  <a:gd name="T16" fmla="*/ 76 w 512"/>
                  <a:gd name="T17" fmla="*/ 419 h 673"/>
                  <a:gd name="T18" fmla="*/ 304 w 512"/>
                  <a:gd name="T19" fmla="*/ 0 h 673"/>
                  <a:gd name="T20" fmla="*/ 278 w 512"/>
                  <a:gd name="T21" fmla="*/ 14 h 673"/>
                  <a:gd name="T22" fmla="*/ 11 w 512"/>
                  <a:gd name="T23" fmla="*/ 390 h 673"/>
                  <a:gd name="T24" fmla="*/ 0 w 512"/>
                  <a:gd name="T25" fmla="*/ 424 h 673"/>
                  <a:gd name="T26" fmla="*/ 0 w 512"/>
                  <a:gd name="T27" fmla="*/ 458 h 673"/>
                  <a:gd name="T28" fmla="*/ 37 w 512"/>
                  <a:gd name="T29" fmla="*/ 494 h 673"/>
                  <a:gd name="T30" fmla="*/ 298 w 512"/>
                  <a:gd name="T31" fmla="*/ 494 h 673"/>
                  <a:gd name="T32" fmla="*/ 298 w 512"/>
                  <a:gd name="T33" fmla="*/ 655 h 673"/>
                  <a:gd name="T34" fmla="*/ 313 w 512"/>
                  <a:gd name="T35" fmla="*/ 673 h 673"/>
                  <a:gd name="T36" fmla="*/ 365 w 512"/>
                  <a:gd name="T37" fmla="*/ 673 h 673"/>
                  <a:gd name="T38" fmla="*/ 381 w 512"/>
                  <a:gd name="T39" fmla="*/ 655 h 673"/>
                  <a:gd name="T40" fmla="*/ 381 w 512"/>
                  <a:gd name="T41" fmla="*/ 494 h 673"/>
                  <a:gd name="T42" fmla="*/ 494 w 512"/>
                  <a:gd name="T43" fmla="*/ 494 h 673"/>
                  <a:gd name="T44" fmla="*/ 512 w 512"/>
                  <a:gd name="T45" fmla="*/ 477 h 673"/>
                  <a:gd name="T46" fmla="*/ 512 w 512"/>
                  <a:gd name="T47" fmla="*/ 441 h 673"/>
                  <a:gd name="T48" fmla="*/ 494 w 512"/>
                  <a:gd name="T49" fmla="*/ 425 h 673"/>
                  <a:gd name="T50" fmla="*/ 381 w 512"/>
                  <a:gd name="T51" fmla="*/ 425 h 673"/>
                  <a:gd name="T52" fmla="*/ 381 w 512"/>
                  <a:gd name="T53" fmla="*/ 20 h 673"/>
                  <a:gd name="T54" fmla="*/ 357 w 512"/>
                  <a:gd name="T55" fmla="*/ 0 h 673"/>
                  <a:gd name="T56" fmla="*/ 304 w 512"/>
                  <a:gd name="T57" fmla="*/ 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12" h="673">
                    <a:moveTo>
                      <a:pt x="76" y="419"/>
                    </a:moveTo>
                    <a:cubicBezTo>
                      <a:pt x="76" y="418"/>
                      <a:pt x="77" y="415"/>
                      <a:pt x="79" y="412"/>
                    </a:cubicBezTo>
                    <a:cubicBezTo>
                      <a:pt x="287" y="115"/>
                      <a:pt x="287" y="115"/>
                      <a:pt x="287" y="115"/>
                    </a:cubicBezTo>
                    <a:cubicBezTo>
                      <a:pt x="289" y="112"/>
                      <a:pt x="291" y="110"/>
                      <a:pt x="294" y="110"/>
                    </a:cubicBezTo>
                    <a:cubicBezTo>
                      <a:pt x="295" y="110"/>
                      <a:pt x="295" y="110"/>
                      <a:pt x="295" y="110"/>
                    </a:cubicBezTo>
                    <a:cubicBezTo>
                      <a:pt x="298" y="110"/>
                      <a:pt x="299" y="111"/>
                      <a:pt x="299" y="115"/>
                    </a:cubicBezTo>
                    <a:cubicBezTo>
                      <a:pt x="299" y="425"/>
                      <a:pt x="299" y="425"/>
                      <a:pt x="299" y="425"/>
                    </a:cubicBezTo>
                    <a:cubicBezTo>
                      <a:pt x="83" y="425"/>
                      <a:pt x="83" y="425"/>
                      <a:pt x="83" y="425"/>
                    </a:cubicBezTo>
                    <a:cubicBezTo>
                      <a:pt x="79" y="425"/>
                      <a:pt x="76" y="423"/>
                      <a:pt x="76" y="419"/>
                    </a:cubicBezTo>
                    <a:moveTo>
                      <a:pt x="304" y="0"/>
                    </a:moveTo>
                    <a:cubicBezTo>
                      <a:pt x="289" y="0"/>
                      <a:pt x="282" y="7"/>
                      <a:pt x="278" y="14"/>
                    </a:cubicBezTo>
                    <a:cubicBezTo>
                      <a:pt x="11" y="390"/>
                      <a:pt x="11" y="390"/>
                      <a:pt x="11" y="390"/>
                    </a:cubicBezTo>
                    <a:cubicBezTo>
                      <a:pt x="3" y="401"/>
                      <a:pt x="0" y="412"/>
                      <a:pt x="0" y="424"/>
                    </a:cubicBezTo>
                    <a:cubicBezTo>
                      <a:pt x="0" y="458"/>
                      <a:pt x="0" y="458"/>
                      <a:pt x="0" y="458"/>
                    </a:cubicBezTo>
                    <a:cubicBezTo>
                      <a:pt x="0" y="485"/>
                      <a:pt x="10" y="494"/>
                      <a:pt x="37" y="494"/>
                    </a:cubicBezTo>
                    <a:cubicBezTo>
                      <a:pt x="298" y="494"/>
                      <a:pt x="298" y="494"/>
                      <a:pt x="298" y="494"/>
                    </a:cubicBezTo>
                    <a:cubicBezTo>
                      <a:pt x="298" y="655"/>
                      <a:pt x="298" y="655"/>
                      <a:pt x="298" y="655"/>
                    </a:cubicBezTo>
                    <a:cubicBezTo>
                      <a:pt x="298" y="665"/>
                      <a:pt x="303" y="673"/>
                      <a:pt x="313" y="673"/>
                    </a:cubicBezTo>
                    <a:cubicBezTo>
                      <a:pt x="365" y="673"/>
                      <a:pt x="365" y="673"/>
                      <a:pt x="365" y="673"/>
                    </a:cubicBezTo>
                    <a:cubicBezTo>
                      <a:pt x="375" y="673"/>
                      <a:pt x="381" y="664"/>
                      <a:pt x="381" y="655"/>
                    </a:cubicBezTo>
                    <a:cubicBezTo>
                      <a:pt x="381" y="494"/>
                      <a:pt x="381" y="494"/>
                      <a:pt x="381" y="494"/>
                    </a:cubicBezTo>
                    <a:cubicBezTo>
                      <a:pt x="494" y="494"/>
                      <a:pt x="494" y="494"/>
                      <a:pt x="494" y="494"/>
                    </a:cubicBezTo>
                    <a:cubicBezTo>
                      <a:pt x="504" y="494"/>
                      <a:pt x="512" y="487"/>
                      <a:pt x="512" y="477"/>
                    </a:cubicBezTo>
                    <a:cubicBezTo>
                      <a:pt x="512" y="441"/>
                      <a:pt x="512" y="441"/>
                      <a:pt x="512" y="441"/>
                    </a:cubicBezTo>
                    <a:cubicBezTo>
                      <a:pt x="512" y="431"/>
                      <a:pt x="503" y="425"/>
                      <a:pt x="494" y="425"/>
                    </a:cubicBezTo>
                    <a:cubicBezTo>
                      <a:pt x="381" y="425"/>
                      <a:pt x="381" y="425"/>
                      <a:pt x="381" y="425"/>
                    </a:cubicBezTo>
                    <a:cubicBezTo>
                      <a:pt x="381" y="20"/>
                      <a:pt x="381" y="20"/>
                      <a:pt x="381" y="20"/>
                    </a:cubicBezTo>
                    <a:cubicBezTo>
                      <a:pt x="381" y="6"/>
                      <a:pt x="372" y="0"/>
                      <a:pt x="357" y="0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it-IT"/>
                </a:defPPr>
              </a:lstStyle>
              <a:p>
                <a:pPr rtl="0"/>
                <a:endParaRPr lang="it-IT" dirty="0"/>
              </a:p>
            </p:txBody>
          </p:sp>
          <p:sp>
            <p:nvSpPr>
              <p:cNvPr id="26" name="Figura a mano libera 12">
                <a:extLst>
                  <a:ext uri="{FF2B5EF4-FFF2-40B4-BE49-F238E27FC236}">
                    <a16:creationId xmlns:a16="http://schemas.microsoft.com/office/drawing/2014/main" id="{7CB7D654-7384-4C22-9BEF-3BF3A786C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98688" y="-1935162"/>
                <a:ext cx="642938" cy="1001712"/>
              </a:xfrm>
              <a:custGeom>
                <a:avLst/>
                <a:gdLst>
                  <a:gd name="T0" fmla="*/ 27 w 414"/>
                  <a:gd name="T1" fmla="*/ 18 h 647"/>
                  <a:gd name="T2" fmla="*/ 9 w 414"/>
                  <a:gd name="T3" fmla="*/ 33 h 647"/>
                  <a:gd name="T4" fmla="*/ 9 w 414"/>
                  <a:gd name="T5" fmla="*/ 63 h 647"/>
                  <a:gd name="T6" fmla="*/ 24 w 414"/>
                  <a:gd name="T7" fmla="*/ 79 h 647"/>
                  <a:gd name="T8" fmla="*/ 28 w 414"/>
                  <a:gd name="T9" fmla="*/ 79 h 647"/>
                  <a:gd name="T10" fmla="*/ 192 w 414"/>
                  <a:gd name="T11" fmla="*/ 66 h 647"/>
                  <a:gd name="T12" fmla="*/ 332 w 414"/>
                  <a:gd name="T13" fmla="*/ 155 h 647"/>
                  <a:gd name="T14" fmla="*/ 236 w 414"/>
                  <a:gd name="T15" fmla="*/ 275 h 647"/>
                  <a:gd name="T16" fmla="*/ 142 w 414"/>
                  <a:gd name="T17" fmla="*/ 334 h 647"/>
                  <a:gd name="T18" fmla="*/ 0 w 414"/>
                  <a:gd name="T19" fmla="*/ 561 h 647"/>
                  <a:gd name="T20" fmla="*/ 0 w 414"/>
                  <a:gd name="T21" fmla="*/ 631 h 647"/>
                  <a:gd name="T22" fmla="*/ 19 w 414"/>
                  <a:gd name="T23" fmla="*/ 647 h 647"/>
                  <a:gd name="T24" fmla="*/ 387 w 414"/>
                  <a:gd name="T25" fmla="*/ 647 h 647"/>
                  <a:gd name="T26" fmla="*/ 406 w 414"/>
                  <a:gd name="T27" fmla="*/ 632 h 647"/>
                  <a:gd name="T28" fmla="*/ 406 w 414"/>
                  <a:gd name="T29" fmla="*/ 594 h 647"/>
                  <a:gd name="T30" fmla="*/ 387 w 414"/>
                  <a:gd name="T31" fmla="*/ 579 h 647"/>
                  <a:gd name="T32" fmla="*/ 74 w 414"/>
                  <a:gd name="T33" fmla="*/ 579 h 647"/>
                  <a:gd name="T34" fmla="*/ 74 w 414"/>
                  <a:gd name="T35" fmla="*/ 561 h 647"/>
                  <a:gd name="T36" fmla="*/ 204 w 414"/>
                  <a:gd name="T37" fmla="*/ 377 h 647"/>
                  <a:gd name="T38" fmla="*/ 294 w 414"/>
                  <a:gd name="T39" fmla="*/ 321 h 647"/>
                  <a:gd name="T40" fmla="*/ 414 w 414"/>
                  <a:gd name="T41" fmla="*/ 155 h 647"/>
                  <a:gd name="T42" fmla="*/ 192 w 414"/>
                  <a:gd name="T43" fmla="*/ 0 h 647"/>
                  <a:gd name="T44" fmla="*/ 27 w 414"/>
                  <a:gd name="T45" fmla="*/ 18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14" h="647">
                    <a:moveTo>
                      <a:pt x="27" y="18"/>
                    </a:moveTo>
                    <a:cubicBezTo>
                      <a:pt x="18" y="19"/>
                      <a:pt x="9" y="25"/>
                      <a:pt x="9" y="3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73"/>
                      <a:pt x="15" y="79"/>
                      <a:pt x="24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80" y="72"/>
                      <a:pt x="144" y="66"/>
                      <a:pt x="192" y="66"/>
                    </a:cubicBezTo>
                    <a:cubicBezTo>
                      <a:pt x="293" y="66"/>
                      <a:pt x="332" y="93"/>
                      <a:pt x="332" y="155"/>
                    </a:cubicBezTo>
                    <a:cubicBezTo>
                      <a:pt x="332" y="207"/>
                      <a:pt x="313" y="227"/>
                      <a:pt x="236" y="275"/>
                    </a:cubicBezTo>
                    <a:cubicBezTo>
                      <a:pt x="142" y="334"/>
                      <a:pt x="142" y="334"/>
                      <a:pt x="142" y="334"/>
                    </a:cubicBezTo>
                    <a:cubicBezTo>
                      <a:pt x="41" y="397"/>
                      <a:pt x="0" y="471"/>
                      <a:pt x="0" y="56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40"/>
                      <a:pt x="8" y="647"/>
                      <a:pt x="19" y="647"/>
                    </a:cubicBezTo>
                    <a:cubicBezTo>
                      <a:pt x="387" y="647"/>
                      <a:pt x="387" y="647"/>
                      <a:pt x="387" y="647"/>
                    </a:cubicBezTo>
                    <a:cubicBezTo>
                      <a:pt x="398" y="647"/>
                      <a:pt x="406" y="641"/>
                      <a:pt x="406" y="632"/>
                    </a:cubicBezTo>
                    <a:cubicBezTo>
                      <a:pt x="406" y="594"/>
                      <a:pt x="406" y="594"/>
                      <a:pt x="406" y="594"/>
                    </a:cubicBezTo>
                    <a:cubicBezTo>
                      <a:pt x="406" y="584"/>
                      <a:pt x="398" y="579"/>
                      <a:pt x="387" y="579"/>
                    </a:cubicBezTo>
                    <a:cubicBezTo>
                      <a:pt x="74" y="579"/>
                      <a:pt x="74" y="579"/>
                      <a:pt x="74" y="579"/>
                    </a:cubicBezTo>
                    <a:cubicBezTo>
                      <a:pt x="74" y="561"/>
                      <a:pt x="74" y="561"/>
                      <a:pt x="74" y="561"/>
                    </a:cubicBezTo>
                    <a:cubicBezTo>
                      <a:pt x="74" y="486"/>
                      <a:pt x="101" y="442"/>
                      <a:pt x="204" y="377"/>
                    </a:cubicBezTo>
                    <a:cubicBezTo>
                      <a:pt x="294" y="321"/>
                      <a:pt x="294" y="321"/>
                      <a:pt x="294" y="321"/>
                    </a:cubicBezTo>
                    <a:cubicBezTo>
                      <a:pt x="380" y="267"/>
                      <a:pt x="414" y="223"/>
                      <a:pt x="414" y="155"/>
                    </a:cubicBezTo>
                    <a:cubicBezTo>
                      <a:pt x="414" y="49"/>
                      <a:pt x="343" y="0"/>
                      <a:pt x="192" y="0"/>
                    </a:cubicBezTo>
                    <a:cubicBezTo>
                      <a:pt x="137" y="0"/>
                      <a:pt x="74" y="6"/>
                      <a:pt x="27" y="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it-IT"/>
                </a:defPPr>
              </a:lstStyle>
              <a:p>
                <a:pPr rtl="0"/>
                <a:endParaRPr lang="it-IT" dirty="0"/>
              </a:p>
            </p:txBody>
          </p:sp>
        </p:grpSp>
      </p:grpSp>
      <p:grpSp>
        <p:nvGrpSpPr>
          <p:cNvPr id="56" name="Gruppo 55" descr="Questa immagine è un'icona che rappresenta tre figure umane connesse tra loro. ">
            <a:extLst>
              <a:ext uri="{FF2B5EF4-FFF2-40B4-BE49-F238E27FC236}">
                <a16:creationId xmlns:a16="http://schemas.microsoft.com/office/drawing/2014/main" id="{E56C5C06-BE0B-4D3E-8B77-1A2F0B930590}"/>
              </a:ext>
            </a:extLst>
          </p:cNvPr>
          <p:cNvGrpSpPr/>
          <p:nvPr/>
        </p:nvGrpSpPr>
        <p:grpSpPr>
          <a:xfrm>
            <a:off x="791651" y="2731292"/>
            <a:ext cx="569186" cy="530997"/>
            <a:chOff x="-27444701" y="-10180638"/>
            <a:chExt cx="10883901" cy="10153650"/>
          </a:xfrm>
          <a:solidFill>
            <a:schemeClr val="bg1">
              <a:lumMod val="50000"/>
            </a:schemeClr>
          </a:solidFill>
        </p:grpSpPr>
        <p:sp>
          <p:nvSpPr>
            <p:cNvPr id="57" name="Figura a mano libera 35">
              <a:extLst>
                <a:ext uri="{FF2B5EF4-FFF2-40B4-BE49-F238E27FC236}">
                  <a16:creationId xmlns:a16="http://schemas.microsoft.com/office/drawing/2014/main" id="{D07CC084-C9D4-47CF-9EAD-4A7517F97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69538" y="-10180638"/>
              <a:ext cx="1906588" cy="1978025"/>
            </a:xfrm>
            <a:custGeom>
              <a:avLst/>
              <a:gdLst>
                <a:gd name="T0" fmla="*/ 554 w 639"/>
                <a:gd name="T1" fmla="*/ 327 h 664"/>
                <a:gd name="T2" fmla="*/ 438 w 639"/>
                <a:gd name="T3" fmla="*/ 526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4 w 639"/>
                <a:gd name="T13" fmla="*/ 327 h 664"/>
                <a:gd name="T14" fmla="*/ 638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39 w 639"/>
                <a:gd name="T21" fmla="*/ 200 h 664"/>
                <a:gd name="T22" fmla="*/ 53 w 639"/>
                <a:gd name="T23" fmla="*/ 482 h 664"/>
                <a:gd name="T24" fmla="*/ 407 w 639"/>
                <a:gd name="T25" fmla="*/ 629 h 664"/>
                <a:gd name="T26" fmla="*/ 638 w 639"/>
                <a:gd name="T27" fmla="*/ 327 h 664"/>
                <a:gd name="T28" fmla="*/ 554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4" y="327"/>
                  </a:moveTo>
                  <a:cubicBezTo>
                    <a:pt x="553" y="410"/>
                    <a:pt x="510" y="485"/>
                    <a:pt x="438" y="526"/>
                  </a:cubicBezTo>
                  <a:cubicBezTo>
                    <a:pt x="365" y="569"/>
                    <a:pt x="275" y="564"/>
                    <a:pt x="204" y="521"/>
                  </a:cubicBezTo>
                  <a:cubicBezTo>
                    <a:pt x="133" y="478"/>
                    <a:pt x="94" y="398"/>
                    <a:pt x="97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5"/>
                    <a:pt x="379" y="92"/>
                    <a:pt x="447" y="133"/>
                  </a:cubicBezTo>
                  <a:cubicBezTo>
                    <a:pt x="514" y="174"/>
                    <a:pt x="553" y="249"/>
                    <a:pt x="554" y="327"/>
                  </a:cubicBezTo>
                  <a:cubicBezTo>
                    <a:pt x="555" y="381"/>
                    <a:pt x="639" y="381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0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7" y="629"/>
                  </a:cubicBezTo>
                  <a:cubicBezTo>
                    <a:pt x="543" y="594"/>
                    <a:pt x="637" y="466"/>
                    <a:pt x="638" y="327"/>
                  </a:cubicBezTo>
                  <a:cubicBezTo>
                    <a:pt x="639" y="273"/>
                    <a:pt x="555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58" name="Figura a mano libera 36">
              <a:extLst>
                <a:ext uri="{FF2B5EF4-FFF2-40B4-BE49-F238E27FC236}">
                  <a16:creationId xmlns:a16="http://schemas.microsoft.com/office/drawing/2014/main" id="{CCAAF87D-704F-4EAD-856F-6E1E38EF6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596600" y="-8610601"/>
              <a:ext cx="3186113" cy="2139950"/>
            </a:xfrm>
            <a:custGeom>
              <a:avLst/>
              <a:gdLst>
                <a:gd name="T0" fmla="*/ 846 w 1068"/>
                <a:gd name="T1" fmla="*/ 102 h 718"/>
                <a:gd name="T2" fmla="*/ 981 w 1068"/>
                <a:gd name="T3" fmla="*/ 330 h 718"/>
                <a:gd name="T4" fmla="*/ 981 w 1068"/>
                <a:gd name="T5" fmla="*/ 480 h 718"/>
                <a:gd name="T6" fmla="*/ 981 w 1068"/>
                <a:gd name="T7" fmla="*/ 559 h 718"/>
                <a:gd name="T8" fmla="*/ 961 w 1068"/>
                <a:gd name="T9" fmla="*/ 618 h 718"/>
                <a:gd name="T10" fmla="*/ 882 w 1068"/>
                <a:gd name="T11" fmla="*/ 634 h 718"/>
                <a:gd name="T12" fmla="*/ 214 w 1068"/>
                <a:gd name="T13" fmla="*/ 634 h 718"/>
                <a:gd name="T14" fmla="*/ 152 w 1068"/>
                <a:gd name="T15" fmla="*/ 634 h 718"/>
                <a:gd name="T16" fmla="*/ 90 w 1068"/>
                <a:gd name="T17" fmla="*/ 571 h 718"/>
                <a:gd name="T18" fmla="*/ 90 w 1068"/>
                <a:gd name="T19" fmla="*/ 524 h 718"/>
                <a:gd name="T20" fmla="*/ 90 w 1068"/>
                <a:gd name="T21" fmla="*/ 355 h 718"/>
                <a:gd name="T22" fmla="*/ 173 w 1068"/>
                <a:gd name="T23" fmla="*/ 144 h 718"/>
                <a:gd name="T24" fmla="*/ 222 w 1068"/>
                <a:gd name="T25" fmla="*/ 104 h 718"/>
                <a:gd name="T26" fmla="*/ 180 w 1068"/>
                <a:gd name="T27" fmla="*/ 31 h 718"/>
                <a:gd name="T28" fmla="*/ 13 w 1068"/>
                <a:gd name="T29" fmla="*/ 277 h 718"/>
                <a:gd name="T30" fmla="*/ 6 w 1068"/>
                <a:gd name="T31" fmla="*/ 448 h 718"/>
                <a:gd name="T32" fmla="*/ 9 w 1068"/>
                <a:gd name="T33" fmla="*/ 604 h 718"/>
                <a:gd name="T34" fmla="*/ 161 w 1068"/>
                <a:gd name="T35" fmla="*/ 718 h 718"/>
                <a:gd name="T36" fmla="*/ 805 w 1068"/>
                <a:gd name="T37" fmla="*/ 718 h 718"/>
                <a:gd name="T38" fmla="*/ 908 w 1068"/>
                <a:gd name="T39" fmla="*/ 718 h 718"/>
                <a:gd name="T40" fmla="*/ 1059 w 1068"/>
                <a:gd name="T41" fmla="*/ 615 h 718"/>
                <a:gd name="T42" fmla="*/ 1065 w 1068"/>
                <a:gd name="T43" fmla="*/ 545 h 718"/>
                <a:gd name="T44" fmla="*/ 1065 w 1068"/>
                <a:gd name="T45" fmla="*/ 456 h 718"/>
                <a:gd name="T46" fmla="*/ 1060 w 1068"/>
                <a:gd name="T47" fmla="*/ 288 h 718"/>
                <a:gd name="T48" fmla="*/ 888 w 1068"/>
                <a:gd name="T49" fmla="*/ 30 h 718"/>
                <a:gd name="T50" fmla="*/ 846 w 1068"/>
                <a:gd name="T51" fmla="*/ 1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8">
                  <a:moveTo>
                    <a:pt x="846" y="102"/>
                  </a:moveTo>
                  <a:cubicBezTo>
                    <a:pt x="924" y="152"/>
                    <a:pt x="975" y="237"/>
                    <a:pt x="981" y="330"/>
                  </a:cubicBezTo>
                  <a:cubicBezTo>
                    <a:pt x="984" y="379"/>
                    <a:pt x="981" y="430"/>
                    <a:pt x="981" y="480"/>
                  </a:cubicBezTo>
                  <a:cubicBezTo>
                    <a:pt x="981" y="506"/>
                    <a:pt x="981" y="533"/>
                    <a:pt x="981" y="559"/>
                  </a:cubicBezTo>
                  <a:cubicBezTo>
                    <a:pt x="981" y="583"/>
                    <a:pt x="978" y="601"/>
                    <a:pt x="961" y="618"/>
                  </a:cubicBezTo>
                  <a:cubicBezTo>
                    <a:pt x="941" y="638"/>
                    <a:pt x="910" y="634"/>
                    <a:pt x="882" y="634"/>
                  </a:cubicBezTo>
                  <a:cubicBezTo>
                    <a:pt x="659" y="634"/>
                    <a:pt x="436" y="634"/>
                    <a:pt x="214" y="634"/>
                  </a:cubicBezTo>
                  <a:cubicBezTo>
                    <a:pt x="193" y="634"/>
                    <a:pt x="173" y="634"/>
                    <a:pt x="152" y="634"/>
                  </a:cubicBezTo>
                  <a:cubicBezTo>
                    <a:pt x="117" y="634"/>
                    <a:pt x="90" y="606"/>
                    <a:pt x="90" y="571"/>
                  </a:cubicBezTo>
                  <a:cubicBezTo>
                    <a:pt x="89" y="556"/>
                    <a:pt x="90" y="540"/>
                    <a:pt x="90" y="524"/>
                  </a:cubicBezTo>
                  <a:cubicBezTo>
                    <a:pt x="90" y="468"/>
                    <a:pt x="90" y="412"/>
                    <a:pt x="90" y="355"/>
                  </a:cubicBezTo>
                  <a:cubicBezTo>
                    <a:pt x="90" y="276"/>
                    <a:pt x="117" y="202"/>
                    <a:pt x="173" y="144"/>
                  </a:cubicBezTo>
                  <a:cubicBezTo>
                    <a:pt x="188" y="129"/>
                    <a:pt x="204" y="116"/>
                    <a:pt x="222" y="104"/>
                  </a:cubicBezTo>
                  <a:cubicBezTo>
                    <a:pt x="267" y="74"/>
                    <a:pt x="225" y="2"/>
                    <a:pt x="180" y="31"/>
                  </a:cubicBezTo>
                  <a:cubicBezTo>
                    <a:pt x="94" y="88"/>
                    <a:pt x="32" y="175"/>
                    <a:pt x="13" y="277"/>
                  </a:cubicBezTo>
                  <a:cubicBezTo>
                    <a:pt x="2" y="333"/>
                    <a:pt x="6" y="391"/>
                    <a:pt x="6" y="448"/>
                  </a:cubicBezTo>
                  <a:cubicBezTo>
                    <a:pt x="6" y="499"/>
                    <a:pt x="0" y="554"/>
                    <a:pt x="9" y="604"/>
                  </a:cubicBezTo>
                  <a:cubicBezTo>
                    <a:pt x="23" y="676"/>
                    <a:pt x="92" y="718"/>
                    <a:pt x="161" y="718"/>
                  </a:cubicBezTo>
                  <a:cubicBezTo>
                    <a:pt x="375" y="718"/>
                    <a:pt x="590" y="718"/>
                    <a:pt x="805" y="718"/>
                  </a:cubicBezTo>
                  <a:cubicBezTo>
                    <a:pt x="839" y="718"/>
                    <a:pt x="873" y="718"/>
                    <a:pt x="908" y="718"/>
                  </a:cubicBezTo>
                  <a:cubicBezTo>
                    <a:pt x="977" y="718"/>
                    <a:pt x="1035" y="682"/>
                    <a:pt x="1059" y="615"/>
                  </a:cubicBezTo>
                  <a:cubicBezTo>
                    <a:pt x="1066" y="593"/>
                    <a:pt x="1065" y="568"/>
                    <a:pt x="1065" y="545"/>
                  </a:cubicBezTo>
                  <a:cubicBezTo>
                    <a:pt x="1065" y="515"/>
                    <a:pt x="1065" y="486"/>
                    <a:pt x="1065" y="456"/>
                  </a:cubicBezTo>
                  <a:cubicBezTo>
                    <a:pt x="1065" y="400"/>
                    <a:pt x="1068" y="344"/>
                    <a:pt x="1060" y="288"/>
                  </a:cubicBezTo>
                  <a:cubicBezTo>
                    <a:pt x="1045" y="182"/>
                    <a:pt x="978" y="87"/>
                    <a:pt x="888" y="30"/>
                  </a:cubicBezTo>
                  <a:cubicBezTo>
                    <a:pt x="843" y="0"/>
                    <a:pt x="801" y="73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59" name="Figura a mano libera 37">
              <a:extLst>
                <a:ext uri="{FF2B5EF4-FFF2-40B4-BE49-F238E27FC236}">
                  <a16:creationId xmlns:a16="http://schemas.microsoft.com/office/drawing/2014/main" id="{1CD5CE15-C404-4DA1-AC79-7FCD7E387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819225" y="-3736976"/>
              <a:ext cx="1903413" cy="1978025"/>
            </a:xfrm>
            <a:custGeom>
              <a:avLst/>
              <a:gdLst>
                <a:gd name="T0" fmla="*/ 554 w 638"/>
                <a:gd name="T1" fmla="*/ 327 h 664"/>
                <a:gd name="T2" fmla="*/ 437 w 638"/>
                <a:gd name="T3" fmla="*/ 527 h 664"/>
                <a:gd name="T4" fmla="*/ 203 w 638"/>
                <a:gd name="T5" fmla="*/ 521 h 664"/>
                <a:gd name="T6" fmla="*/ 96 w 638"/>
                <a:gd name="T7" fmla="*/ 316 h 664"/>
                <a:gd name="T8" fmla="*/ 222 w 638"/>
                <a:gd name="T9" fmla="*/ 123 h 664"/>
                <a:gd name="T10" fmla="*/ 446 w 638"/>
                <a:gd name="T11" fmla="*/ 133 h 664"/>
                <a:gd name="T12" fmla="*/ 554 w 638"/>
                <a:gd name="T13" fmla="*/ 327 h 664"/>
                <a:gd name="T14" fmla="*/ 638 w 638"/>
                <a:gd name="T15" fmla="*/ 327 h 664"/>
                <a:gd name="T16" fmla="*/ 519 w 638"/>
                <a:gd name="T17" fmla="*/ 82 h 664"/>
                <a:gd name="T18" fmla="*/ 244 w 638"/>
                <a:gd name="T19" fmla="*/ 25 h 664"/>
                <a:gd name="T20" fmla="*/ 39 w 638"/>
                <a:gd name="T21" fmla="*/ 201 h 664"/>
                <a:gd name="T22" fmla="*/ 53 w 638"/>
                <a:gd name="T23" fmla="*/ 482 h 664"/>
                <a:gd name="T24" fmla="*/ 406 w 638"/>
                <a:gd name="T25" fmla="*/ 630 h 664"/>
                <a:gd name="T26" fmla="*/ 638 w 638"/>
                <a:gd name="T27" fmla="*/ 327 h 664"/>
                <a:gd name="T28" fmla="*/ 554 w 638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8" h="664">
                  <a:moveTo>
                    <a:pt x="554" y="327"/>
                  </a:moveTo>
                  <a:cubicBezTo>
                    <a:pt x="553" y="410"/>
                    <a:pt x="509" y="485"/>
                    <a:pt x="437" y="527"/>
                  </a:cubicBezTo>
                  <a:cubicBezTo>
                    <a:pt x="365" y="569"/>
                    <a:pt x="274" y="564"/>
                    <a:pt x="203" y="521"/>
                  </a:cubicBezTo>
                  <a:cubicBezTo>
                    <a:pt x="133" y="478"/>
                    <a:pt x="94" y="398"/>
                    <a:pt x="96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6"/>
                    <a:pt x="379" y="92"/>
                    <a:pt x="446" y="133"/>
                  </a:cubicBezTo>
                  <a:cubicBezTo>
                    <a:pt x="514" y="174"/>
                    <a:pt x="553" y="250"/>
                    <a:pt x="554" y="327"/>
                  </a:cubicBezTo>
                  <a:cubicBezTo>
                    <a:pt x="554" y="381"/>
                    <a:pt x="638" y="382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1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6" y="630"/>
                  </a:cubicBezTo>
                  <a:cubicBezTo>
                    <a:pt x="542" y="595"/>
                    <a:pt x="636" y="466"/>
                    <a:pt x="638" y="327"/>
                  </a:cubicBezTo>
                  <a:cubicBezTo>
                    <a:pt x="638" y="273"/>
                    <a:pt x="554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60" name="Figura a mano libera 38">
              <a:extLst>
                <a:ext uri="{FF2B5EF4-FFF2-40B4-BE49-F238E27FC236}">
                  <a16:creationId xmlns:a16="http://schemas.microsoft.com/office/drawing/2014/main" id="{B3EDC5DA-BD5A-4D94-9EF8-995AD67F8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44701" y="-2163763"/>
              <a:ext cx="3182938" cy="2136775"/>
            </a:xfrm>
            <a:custGeom>
              <a:avLst/>
              <a:gdLst>
                <a:gd name="T0" fmla="*/ 846 w 1067"/>
                <a:gd name="T1" fmla="*/ 102 h 717"/>
                <a:gd name="T2" fmla="*/ 980 w 1067"/>
                <a:gd name="T3" fmla="*/ 329 h 717"/>
                <a:gd name="T4" fmla="*/ 981 w 1067"/>
                <a:gd name="T5" fmla="*/ 479 h 717"/>
                <a:gd name="T6" fmla="*/ 981 w 1067"/>
                <a:gd name="T7" fmla="*/ 558 h 717"/>
                <a:gd name="T8" fmla="*/ 961 w 1067"/>
                <a:gd name="T9" fmla="*/ 617 h 717"/>
                <a:gd name="T10" fmla="*/ 882 w 1067"/>
                <a:gd name="T11" fmla="*/ 633 h 717"/>
                <a:gd name="T12" fmla="*/ 213 w 1067"/>
                <a:gd name="T13" fmla="*/ 633 h 717"/>
                <a:gd name="T14" fmla="*/ 152 w 1067"/>
                <a:gd name="T15" fmla="*/ 633 h 717"/>
                <a:gd name="T16" fmla="*/ 89 w 1067"/>
                <a:gd name="T17" fmla="*/ 571 h 717"/>
                <a:gd name="T18" fmla="*/ 89 w 1067"/>
                <a:gd name="T19" fmla="*/ 523 h 717"/>
                <a:gd name="T20" fmla="*/ 89 w 1067"/>
                <a:gd name="T21" fmla="*/ 355 h 717"/>
                <a:gd name="T22" fmla="*/ 172 w 1067"/>
                <a:gd name="T23" fmla="*/ 144 h 717"/>
                <a:gd name="T24" fmla="*/ 222 w 1067"/>
                <a:gd name="T25" fmla="*/ 103 h 717"/>
                <a:gd name="T26" fmla="*/ 179 w 1067"/>
                <a:gd name="T27" fmla="*/ 31 h 717"/>
                <a:gd name="T28" fmla="*/ 12 w 1067"/>
                <a:gd name="T29" fmla="*/ 276 h 717"/>
                <a:gd name="T30" fmla="*/ 5 w 1067"/>
                <a:gd name="T31" fmla="*/ 447 h 717"/>
                <a:gd name="T32" fmla="*/ 9 w 1067"/>
                <a:gd name="T33" fmla="*/ 604 h 717"/>
                <a:gd name="T34" fmla="*/ 161 w 1067"/>
                <a:gd name="T35" fmla="*/ 717 h 717"/>
                <a:gd name="T36" fmla="*/ 804 w 1067"/>
                <a:gd name="T37" fmla="*/ 717 h 717"/>
                <a:gd name="T38" fmla="*/ 907 w 1067"/>
                <a:gd name="T39" fmla="*/ 717 h 717"/>
                <a:gd name="T40" fmla="*/ 1058 w 1067"/>
                <a:gd name="T41" fmla="*/ 614 h 717"/>
                <a:gd name="T42" fmla="*/ 1065 w 1067"/>
                <a:gd name="T43" fmla="*/ 544 h 717"/>
                <a:gd name="T44" fmla="*/ 1065 w 1067"/>
                <a:gd name="T45" fmla="*/ 455 h 717"/>
                <a:gd name="T46" fmla="*/ 1060 w 1067"/>
                <a:gd name="T47" fmla="*/ 287 h 717"/>
                <a:gd name="T48" fmla="*/ 888 w 1067"/>
                <a:gd name="T49" fmla="*/ 29 h 717"/>
                <a:gd name="T50" fmla="*/ 846 w 1067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7" h="717">
                  <a:moveTo>
                    <a:pt x="846" y="102"/>
                  </a:moveTo>
                  <a:cubicBezTo>
                    <a:pt x="924" y="152"/>
                    <a:pt x="974" y="236"/>
                    <a:pt x="980" y="329"/>
                  </a:cubicBezTo>
                  <a:cubicBezTo>
                    <a:pt x="983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0" y="637"/>
                    <a:pt x="910" y="633"/>
                    <a:pt x="882" y="633"/>
                  </a:cubicBezTo>
                  <a:cubicBezTo>
                    <a:pt x="659" y="633"/>
                    <a:pt x="436" y="633"/>
                    <a:pt x="213" y="633"/>
                  </a:cubicBezTo>
                  <a:cubicBezTo>
                    <a:pt x="193" y="633"/>
                    <a:pt x="172" y="633"/>
                    <a:pt x="152" y="633"/>
                  </a:cubicBezTo>
                  <a:cubicBezTo>
                    <a:pt x="117" y="633"/>
                    <a:pt x="90" y="605"/>
                    <a:pt x="89" y="571"/>
                  </a:cubicBezTo>
                  <a:cubicBezTo>
                    <a:pt x="89" y="555"/>
                    <a:pt x="89" y="539"/>
                    <a:pt x="89" y="523"/>
                  </a:cubicBezTo>
                  <a:cubicBezTo>
                    <a:pt x="89" y="467"/>
                    <a:pt x="89" y="411"/>
                    <a:pt x="89" y="355"/>
                  </a:cubicBezTo>
                  <a:cubicBezTo>
                    <a:pt x="89" y="275"/>
                    <a:pt x="117" y="201"/>
                    <a:pt x="172" y="144"/>
                  </a:cubicBezTo>
                  <a:cubicBezTo>
                    <a:pt x="187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79" y="31"/>
                  </a:cubicBezTo>
                  <a:cubicBezTo>
                    <a:pt x="93" y="87"/>
                    <a:pt x="32" y="174"/>
                    <a:pt x="12" y="276"/>
                  </a:cubicBezTo>
                  <a:cubicBezTo>
                    <a:pt x="1" y="332"/>
                    <a:pt x="5" y="391"/>
                    <a:pt x="5" y="447"/>
                  </a:cubicBezTo>
                  <a:cubicBezTo>
                    <a:pt x="5" y="498"/>
                    <a:pt x="0" y="553"/>
                    <a:pt x="9" y="604"/>
                  </a:cubicBezTo>
                  <a:cubicBezTo>
                    <a:pt x="22" y="675"/>
                    <a:pt x="92" y="717"/>
                    <a:pt x="161" y="717"/>
                  </a:cubicBezTo>
                  <a:cubicBezTo>
                    <a:pt x="375" y="717"/>
                    <a:pt x="590" y="717"/>
                    <a:pt x="804" y="717"/>
                  </a:cubicBezTo>
                  <a:cubicBezTo>
                    <a:pt x="839" y="717"/>
                    <a:pt x="873" y="717"/>
                    <a:pt x="907" y="717"/>
                  </a:cubicBezTo>
                  <a:cubicBezTo>
                    <a:pt x="977" y="717"/>
                    <a:pt x="1035" y="681"/>
                    <a:pt x="1058" y="614"/>
                  </a:cubicBezTo>
                  <a:cubicBezTo>
                    <a:pt x="1066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7" y="343"/>
                    <a:pt x="1060" y="287"/>
                  </a:cubicBezTo>
                  <a:cubicBezTo>
                    <a:pt x="1045" y="181"/>
                    <a:pt x="977" y="86"/>
                    <a:pt x="888" y="29"/>
                  </a:cubicBezTo>
                  <a:cubicBezTo>
                    <a:pt x="842" y="0"/>
                    <a:pt x="800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74" name="Figura a mano libera 39">
              <a:extLst>
                <a:ext uri="{FF2B5EF4-FFF2-40B4-BE49-F238E27FC236}">
                  <a16:creationId xmlns:a16="http://schemas.microsoft.com/office/drawing/2014/main" id="{F9DCB288-7675-41B6-9E88-9068BFDC0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21438" y="-3736976"/>
              <a:ext cx="1906588" cy="1978025"/>
            </a:xfrm>
            <a:custGeom>
              <a:avLst/>
              <a:gdLst>
                <a:gd name="T0" fmla="*/ 555 w 639"/>
                <a:gd name="T1" fmla="*/ 327 h 664"/>
                <a:gd name="T2" fmla="*/ 438 w 639"/>
                <a:gd name="T3" fmla="*/ 527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5 w 639"/>
                <a:gd name="T13" fmla="*/ 327 h 664"/>
                <a:gd name="T14" fmla="*/ 639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40 w 639"/>
                <a:gd name="T21" fmla="*/ 201 h 664"/>
                <a:gd name="T22" fmla="*/ 54 w 639"/>
                <a:gd name="T23" fmla="*/ 482 h 664"/>
                <a:gd name="T24" fmla="*/ 407 w 639"/>
                <a:gd name="T25" fmla="*/ 630 h 664"/>
                <a:gd name="T26" fmla="*/ 639 w 639"/>
                <a:gd name="T27" fmla="*/ 327 h 664"/>
                <a:gd name="T28" fmla="*/ 555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5" y="327"/>
                  </a:moveTo>
                  <a:cubicBezTo>
                    <a:pt x="554" y="410"/>
                    <a:pt x="510" y="485"/>
                    <a:pt x="438" y="527"/>
                  </a:cubicBezTo>
                  <a:cubicBezTo>
                    <a:pt x="366" y="569"/>
                    <a:pt x="275" y="564"/>
                    <a:pt x="204" y="521"/>
                  </a:cubicBezTo>
                  <a:cubicBezTo>
                    <a:pt x="133" y="478"/>
                    <a:pt x="95" y="398"/>
                    <a:pt x="97" y="316"/>
                  </a:cubicBezTo>
                  <a:cubicBezTo>
                    <a:pt x="100" y="234"/>
                    <a:pt x="151" y="161"/>
                    <a:pt x="222" y="123"/>
                  </a:cubicBezTo>
                  <a:cubicBezTo>
                    <a:pt x="293" y="86"/>
                    <a:pt x="380" y="92"/>
                    <a:pt x="447" y="133"/>
                  </a:cubicBezTo>
                  <a:cubicBezTo>
                    <a:pt x="514" y="174"/>
                    <a:pt x="554" y="250"/>
                    <a:pt x="555" y="327"/>
                  </a:cubicBezTo>
                  <a:cubicBezTo>
                    <a:pt x="555" y="381"/>
                    <a:pt x="639" y="382"/>
                    <a:pt x="639" y="327"/>
                  </a:cubicBezTo>
                  <a:cubicBezTo>
                    <a:pt x="638" y="232"/>
                    <a:pt x="595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7" y="116"/>
                    <a:pt x="40" y="201"/>
                  </a:cubicBezTo>
                  <a:cubicBezTo>
                    <a:pt x="0" y="292"/>
                    <a:pt x="5" y="395"/>
                    <a:pt x="54" y="482"/>
                  </a:cubicBezTo>
                  <a:cubicBezTo>
                    <a:pt x="123" y="606"/>
                    <a:pt x="272" y="664"/>
                    <a:pt x="407" y="630"/>
                  </a:cubicBezTo>
                  <a:cubicBezTo>
                    <a:pt x="543" y="595"/>
                    <a:pt x="637" y="466"/>
                    <a:pt x="639" y="327"/>
                  </a:cubicBezTo>
                  <a:cubicBezTo>
                    <a:pt x="639" y="273"/>
                    <a:pt x="555" y="273"/>
                    <a:pt x="555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75" name="Figura a mano libera 40">
              <a:extLst>
                <a:ext uri="{FF2B5EF4-FFF2-40B4-BE49-F238E27FC236}">
                  <a16:creationId xmlns:a16="http://schemas.microsoft.com/office/drawing/2014/main" id="{9ABAA1E3-5A43-4715-8E36-58674814B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746913" y="-2163763"/>
              <a:ext cx="3186113" cy="2136775"/>
            </a:xfrm>
            <a:custGeom>
              <a:avLst/>
              <a:gdLst>
                <a:gd name="T0" fmla="*/ 846 w 1068"/>
                <a:gd name="T1" fmla="*/ 102 h 717"/>
                <a:gd name="T2" fmla="*/ 981 w 1068"/>
                <a:gd name="T3" fmla="*/ 329 h 717"/>
                <a:gd name="T4" fmla="*/ 981 w 1068"/>
                <a:gd name="T5" fmla="*/ 479 h 717"/>
                <a:gd name="T6" fmla="*/ 981 w 1068"/>
                <a:gd name="T7" fmla="*/ 558 h 717"/>
                <a:gd name="T8" fmla="*/ 961 w 1068"/>
                <a:gd name="T9" fmla="*/ 617 h 717"/>
                <a:gd name="T10" fmla="*/ 882 w 1068"/>
                <a:gd name="T11" fmla="*/ 633 h 717"/>
                <a:gd name="T12" fmla="*/ 214 w 1068"/>
                <a:gd name="T13" fmla="*/ 633 h 717"/>
                <a:gd name="T14" fmla="*/ 153 w 1068"/>
                <a:gd name="T15" fmla="*/ 633 h 717"/>
                <a:gd name="T16" fmla="*/ 90 w 1068"/>
                <a:gd name="T17" fmla="*/ 571 h 717"/>
                <a:gd name="T18" fmla="*/ 90 w 1068"/>
                <a:gd name="T19" fmla="*/ 523 h 717"/>
                <a:gd name="T20" fmla="*/ 90 w 1068"/>
                <a:gd name="T21" fmla="*/ 355 h 717"/>
                <a:gd name="T22" fmla="*/ 173 w 1068"/>
                <a:gd name="T23" fmla="*/ 144 h 717"/>
                <a:gd name="T24" fmla="*/ 222 w 1068"/>
                <a:gd name="T25" fmla="*/ 103 h 717"/>
                <a:gd name="T26" fmla="*/ 180 w 1068"/>
                <a:gd name="T27" fmla="*/ 31 h 717"/>
                <a:gd name="T28" fmla="*/ 13 w 1068"/>
                <a:gd name="T29" fmla="*/ 276 h 717"/>
                <a:gd name="T30" fmla="*/ 6 w 1068"/>
                <a:gd name="T31" fmla="*/ 447 h 717"/>
                <a:gd name="T32" fmla="*/ 10 w 1068"/>
                <a:gd name="T33" fmla="*/ 604 h 717"/>
                <a:gd name="T34" fmla="*/ 161 w 1068"/>
                <a:gd name="T35" fmla="*/ 717 h 717"/>
                <a:gd name="T36" fmla="*/ 805 w 1068"/>
                <a:gd name="T37" fmla="*/ 717 h 717"/>
                <a:gd name="T38" fmla="*/ 908 w 1068"/>
                <a:gd name="T39" fmla="*/ 717 h 717"/>
                <a:gd name="T40" fmla="*/ 1059 w 1068"/>
                <a:gd name="T41" fmla="*/ 614 h 717"/>
                <a:gd name="T42" fmla="*/ 1065 w 1068"/>
                <a:gd name="T43" fmla="*/ 544 h 717"/>
                <a:gd name="T44" fmla="*/ 1065 w 1068"/>
                <a:gd name="T45" fmla="*/ 455 h 717"/>
                <a:gd name="T46" fmla="*/ 1060 w 1068"/>
                <a:gd name="T47" fmla="*/ 287 h 717"/>
                <a:gd name="T48" fmla="*/ 889 w 1068"/>
                <a:gd name="T49" fmla="*/ 29 h 717"/>
                <a:gd name="T50" fmla="*/ 846 w 1068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7">
                  <a:moveTo>
                    <a:pt x="846" y="102"/>
                  </a:moveTo>
                  <a:cubicBezTo>
                    <a:pt x="924" y="152"/>
                    <a:pt x="975" y="236"/>
                    <a:pt x="981" y="329"/>
                  </a:cubicBezTo>
                  <a:cubicBezTo>
                    <a:pt x="984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1" y="637"/>
                    <a:pt x="911" y="633"/>
                    <a:pt x="882" y="633"/>
                  </a:cubicBezTo>
                  <a:cubicBezTo>
                    <a:pt x="659" y="633"/>
                    <a:pt x="437" y="633"/>
                    <a:pt x="214" y="633"/>
                  </a:cubicBezTo>
                  <a:cubicBezTo>
                    <a:pt x="193" y="633"/>
                    <a:pt x="173" y="633"/>
                    <a:pt x="153" y="633"/>
                  </a:cubicBezTo>
                  <a:cubicBezTo>
                    <a:pt x="118" y="633"/>
                    <a:pt x="91" y="605"/>
                    <a:pt x="90" y="571"/>
                  </a:cubicBezTo>
                  <a:cubicBezTo>
                    <a:pt x="89" y="555"/>
                    <a:pt x="90" y="539"/>
                    <a:pt x="90" y="523"/>
                  </a:cubicBezTo>
                  <a:cubicBezTo>
                    <a:pt x="90" y="467"/>
                    <a:pt x="90" y="411"/>
                    <a:pt x="90" y="355"/>
                  </a:cubicBezTo>
                  <a:cubicBezTo>
                    <a:pt x="90" y="275"/>
                    <a:pt x="117" y="201"/>
                    <a:pt x="173" y="144"/>
                  </a:cubicBezTo>
                  <a:cubicBezTo>
                    <a:pt x="188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80" y="31"/>
                  </a:cubicBezTo>
                  <a:cubicBezTo>
                    <a:pt x="94" y="87"/>
                    <a:pt x="32" y="174"/>
                    <a:pt x="13" y="276"/>
                  </a:cubicBezTo>
                  <a:cubicBezTo>
                    <a:pt x="2" y="332"/>
                    <a:pt x="6" y="391"/>
                    <a:pt x="6" y="447"/>
                  </a:cubicBezTo>
                  <a:cubicBezTo>
                    <a:pt x="6" y="498"/>
                    <a:pt x="0" y="553"/>
                    <a:pt x="10" y="604"/>
                  </a:cubicBezTo>
                  <a:cubicBezTo>
                    <a:pt x="23" y="675"/>
                    <a:pt x="93" y="717"/>
                    <a:pt x="161" y="717"/>
                  </a:cubicBezTo>
                  <a:cubicBezTo>
                    <a:pt x="376" y="717"/>
                    <a:pt x="590" y="717"/>
                    <a:pt x="805" y="717"/>
                  </a:cubicBezTo>
                  <a:cubicBezTo>
                    <a:pt x="839" y="717"/>
                    <a:pt x="874" y="717"/>
                    <a:pt x="908" y="717"/>
                  </a:cubicBezTo>
                  <a:cubicBezTo>
                    <a:pt x="978" y="717"/>
                    <a:pt x="1036" y="681"/>
                    <a:pt x="1059" y="614"/>
                  </a:cubicBezTo>
                  <a:cubicBezTo>
                    <a:pt x="1067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8" y="343"/>
                    <a:pt x="1060" y="287"/>
                  </a:cubicBezTo>
                  <a:cubicBezTo>
                    <a:pt x="1046" y="181"/>
                    <a:pt x="978" y="86"/>
                    <a:pt x="889" y="29"/>
                  </a:cubicBezTo>
                  <a:cubicBezTo>
                    <a:pt x="843" y="0"/>
                    <a:pt x="801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76" name="Figura a mano libera 41">
              <a:extLst>
                <a:ext uri="{FF2B5EF4-FFF2-40B4-BE49-F238E27FC236}">
                  <a16:creationId xmlns:a16="http://schemas.microsoft.com/office/drawing/2014/main" id="{EA6EC370-AE96-4357-86E0-93B6C20D2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20225" y="-5770563"/>
              <a:ext cx="250825" cy="2101850"/>
            </a:xfrm>
            <a:custGeom>
              <a:avLst/>
              <a:gdLst>
                <a:gd name="T0" fmla="*/ 0 w 84"/>
                <a:gd name="T1" fmla="*/ 54 h 705"/>
                <a:gd name="T2" fmla="*/ 0 w 84"/>
                <a:gd name="T3" fmla="*/ 631 h 705"/>
                <a:gd name="T4" fmla="*/ 0 w 84"/>
                <a:gd name="T5" fmla="*/ 650 h 705"/>
                <a:gd name="T6" fmla="*/ 84 w 84"/>
                <a:gd name="T7" fmla="*/ 650 h 705"/>
                <a:gd name="T8" fmla="*/ 84 w 84"/>
                <a:gd name="T9" fmla="*/ 73 h 705"/>
                <a:gd name="T10" fmla="*/ 84 w 84"/>
                <a:gd name="T11" fmla="*/ 54 h 705"/>
                <a:gd name="T12" fmla="*/ 0 w 84"/>
                <a:gd name="T13" fmla="*/ 5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705">
                  <a:moveTo>
                    <a:pt x="0" y="54"/>
                  </a:moveTo>
                  <a:cubicBezTo>
                    <a:pt x="0" y="247"/>
                    <a:pt x="0" y="439"/>
                    <a:pt x="0" y="631"/>
                  </a:cubicBezTo>
                  <a:cubicBezTo>
                    <a:pt x="0" y="638"/>
                    <a:pt x="0" y="644"/>
                    <a:pt x="0" y="650"/>
                  </a:cubicBezTo>
                  <a:cubicBezTo>
                    <a:pt x="0" y="705"/>
                    <a:pt x="84" y="705"/>
                    <a:pt x="84" y="650"/>
                  </a:cubicBezTo>
                  <a:cubicBezTo>
                    <a:pt x="84" y="458"/>
                    <a:pt x="84" y="266"/>
                    <a:pt x="84" y="73"/>
                  </a:cubicBezTo>
                  <a:cubicBezTo>
                    <a:pt x="84" y="67"/>
                    <a:pt x="84" y="61"/>
                    <a:pt x="84" y="54"/>
                  </a:cubicBezTo>
                  <a:cubicBezTo>
                    <a:pt x="84" y="0"/>
                    <a:pt x="0" y="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77" name="Figura a mano libera 42">
              <a:extLst>
                <a:ext uri="{FF2B5EF4-FFF2-40B4-BE49-F238E27FC236}">
                  <a16:creationId xmlns:a16="http://schemas.microsoft.com/office/drawing/2014/main" id="{5368DFC5-02C5-4946-A452-2652C5D14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742650" y="-4017963"/>
              <a:ext cx="1944688" cy="1266825"/>
            </a:xfrm>
            <a:custGeom>
              <a:avLst/>
              <a:gdLst>
                <a:gd name="T0" fmla="*/ 89 w 652"/>
                <a:gd name="T1" fmla="*/ 398 h 425"/>
                <a:gd name="T2" fmla="*/ 589 w 652"/>
                <a:gd name="T3" fmla="*/ 109 h 425"/>
                <a:gd name="T4" fmla="*/ 605 w 652"/>
                <a:gd name="T5" fmla="*/ 100 h 425"/>
                <a:gd name="T6" fmla="*/ 563 w 652"/>
                <a:gd name="T7" fmla="*/ 27 h 425"/>
                <a:gd name="T8" fmla="*/ 63 w 652"/>
                <a:gd name="T9" fmla="*/ 316 h 425"/>
                <a:gd name="T10" fmla="*/ 47 w 652"/>
                <a:gd name="T11" fmla="*/ 325 h 425"/>
                <a:gd name="T12" fmla="*/ 89 w 652"/>
                <a:gd name="T13" fmla="*/ 39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89" y="398"/>
                  </a:moveTo>
                  <a:cubicBezTo>
                    <a:pt x="256" y="302"/>
                    <a:pt x="422" y="205"/>
                    <a:pt x="589" y="109"/>
                  </a:cubicBezTo>
                  <a:cubicBezTo>
                    <a:pt x="594" y="106"/>
                    <a:pt x="600" y="103"/>
                    <a:pt x="605" y="100"/>
                  </a:cubicBezTo>
                  <a:cubicBezTo>
                    <a:pt x="652" y="73"/>
                    <a:pt x="610" y="0"/>
                    <a:pt x="563" y="27"/>
                  </a:cubicBezTo>
                  <a:cubicBezTo>
                    <a:pt x="396" y="123"/>
                    <a:pt x="230" y="219"/>
                    <a:pt x="63" y="316"/>
                  </a:cubicBezTo>
                  <a:cubicBezTo>
                    <a:pt x="58" y="319"/>
                    <a:pt x="52" y="322"/>
                    <a:pt x="47" y="325"/>
                  </a:cubicBezTo>
                  <a:cubicBezTo>
                    <a:pt x="0" y="352"/>
                    <a:pt x="42" y="425"/>
                    <a:pt x="89" y="3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78" name="Figura a mano libera 43">
              <a:extLst>
                <a:ext uri="{FF2B5EF4-FFF2-40B4-BE49-F238E27FC236}">
                  <a16:creationId xmlns:a16="http://schemas.microsoft.com/office/drawing/2014/main" id="{8580222D-9DD6-41E9-912C-179A6E105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91663" y="-4017963"/>
              <a:ext cx="1946275" cy="1266825"/>
            </a:xfrm>
            <a:custGeom>
              <a:avLst/>
              <a:gdLst>
                <a:gd name="T0" fmla="*/ 605 w 652"/>
                <a:gd name="T1" fmla="*/ 325 h 425"/>
                <a:gd name="T2" fmla="*/ 106 w 652"/>
                <a:gd name="T3" fmla="*/ 37 h 425"/>
                <a:gd name="T4" fmla="*/ 89 w 652"/>
                <a:gd name="T5" fmla="*/ 27 h 425"/>
                <a:gd name="T6" fmla="*/ 47 w 652"/>
                <a:gd name="T7" fmla="*/ 100 h 425"/>
                <a:gd name="T8" fmla="*/ 546 w 652"/>
                <a:gd name="T9" fmla="*/ 388 h 425"/>
                <a:gd name="T10" fmla="*/ 563 w 652"/>
                <a:gd name="T11" fmla="*/ 398 h 425"/>
                <a:gd name="T12" fmla="*/ 605 w 652"/>
                <a:gd name="T13" fmla="*/ 3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605" y="325"/>
                  </a:moveTo>
                  <a:cubicBezTo>
                    <a:pt x="439" y="229"/>
                    <a:pt x="272" y="133"/>
                    <a:pt x="106" y="37"/>
                  </a:cubicBezTo>
                  <a:cubicBezTo>
                    <a:pt x="100" y="33"/>
                    <a:pt x="95" y="30"/>
                    <a:pt x="89" y="27"/>
                  </a:cubicBezTo>
                  <a:cubicBezTo>
                    <a:pt x="42" y="0"/>
                    <a:pt x="0" y="73"/>
                    <a:pt x="47" y="100"/>
                  </a:cubicBezTo>
                  <a:cubicBezTo>
                    <a:pt x="213" y="196"/>
                    <a:pt x="380" y="292"/>
                    <a:pt x="546" y="388"/>
                  </a:cubicBezTo>
                  <a:cubicBezTo>
                    <a:pt x="552" y="391"/>
                    <a:pt x="557" y="395"/>
                    <a:pt x="563" y="398"/>
                  </a:cubicBezTo>
                  <a:cubicBezTo>
                    <a:pt x="610" y="425"/>
                    <a:pt x="652" y="352"/>
                    <a:pt x="605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</p:grpSp>
      <p:sp>
        <p:nvSpPr>
          <p:cNvPr id="24" name="Casella di testo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733192" y="3295519"/>
            <a:ext cx="4845708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it-IT"/>
            </a:defPPr>
          </a:lstStyle>
          <a:p>
            <a:pPr rtl="0"/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European Green Deal e </a:t>
            </a:r>
            <a:r>
              <a:rPr lang="en-US" sz="4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NextGenerationEU</a:t>
            </a:r>
            <a:endParaRPr lang="it-IT" sz="4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18" name="Figura a mano libera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9" name="Figura a mano libera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0" name="Figura a mano libera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6E7B63-2954-7C63-0A56-F7877A88B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Ambiente e salute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C6BAD96-7D06-D9F7-E93B-177A28915C29}"/>
              </a:ext>
            </a:extLst>
          </p:cNvPr>
          <p:cNvSpPr txBox="1"/>
          <p:nvPr/>
        </p:nvSpPr>
        <p:spPr>
          <a:xfrm>
            <a:off x="3048762" y="1690688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Aria e acqua pulite, suolo sano e biodiversità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Edifici ristrutturati ed efficienti sotto il profilo energetico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Alimenti sani e a prezzi accessibili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4CE7CE1-6CB2-A921-B1D8-04FB4E0FDCF5}"/>
              </a:ext>
            </a:extLst>
          </p:cNvPr>
          <p:cNvSpPr txBox="1"/>
          <p:nvPr/>
        </p:nvSpPr>
        <p:spPr>
          <a:xfrm>
            <a:off x="527304" y="2866751"/>
            <a:ext cx="11268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Il Green Deal europeo mira a migliorare la qualità dell'aria e dell'acqua, a proteggere la biodiversità e a garantire edifici efficienti sotto il profilo energetico e alimenti sani a prezzi accessibili.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DA18FCB-BE27-EBA8-954F-8DDD7B48B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442" y="3886656"/>
            <a:ext cx="5673115" cy="243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7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99AC24-F57F-DBD2-9865-BFE4D185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871" y="338492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Trasporti e tecnologia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26058B-6655-931E-3FF0-D326EACBC460}"/>
              </a:ext>
            </a:extLst>
          </p:cNvPr>
          <p:cNvSpPr txBox="1"/>
          <p:nvPr/>
        </p:nvSpPr>
        <p:spPr>
          <a:xfrm>
            <a:off x="3571043" y="1478105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Più trasporti pubblici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Energia più pulita e innovazione tecnologica pulita all'avanguardia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49C456-A52D-13F4-4A4C-4BC0B82FFB73}"/>
              </a:ext>
            </a:extLst>
          </p:cNvPr>
          <p:cNvSpPr txBox="1"/>
          <p:nvPr/>
        </p:nvSpPr>
        <p:spPr>
          <a:xfrm>
            <a:off x="363984" y="2803668"/>
            <a:ext cx="11620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Il Green Deal europeo mira a promuovere trasporti pubblici più efficienti e a sostenere l'innovazione tecnologica pulita per ridurre le emissioni di gas a effetto serra.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5C42835-AD93-B59D-1993-0946CDFBD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760" y="3429000"/>
            <a:ext cx="3442479" cy="340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113A2D-64BB-80EA-2C35-2E1F7955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992" y="230650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Prodotti e posti di lavoro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9764AB3-9592-A146-78C8-DC04662624AF}"/>
              </a:ext>
            </a:extLst>
          </p:cNvPr>
          <p:cNvSpPr txBox="1"/>
          <p:nvPr/>
        </p:nvSpPr>
        <p:spPr>
          <a:xfrm>
            <a:off x="3173027" y="1556213"/>
            <a:ext cx="6094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Prodotti più duraturi che possono essere riparati, riciclati e riutilizzati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Posti di lavoro e formazioni professionali adeguati alle esigenze future della transizione ecologica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Un'industria competitiva e resiliente a livello mondiale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F62AA22-A4D5-50FF-928C-4FB032360E12}"/>
              </a:ext>
            </a:extLst>
          </p:cNvPr>
          <p:cNvSpPr txBox="1"/>
          <p:nvPr/>
        </p:nvSpPr>
        <p:spPr>
          <a:xfrm>
            <a:off x="491232" y="3105834"/>
            <a:ext cx="11700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Il Green Deal europeo mira a promuovere prodotti più duraturi e a creare posti di lavoro e formazioni professionali adeguate alle esigenze future della transizione ecologica, per un'industria competitiva e resiliente a livello mondiale.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949AA49-A64C-3113-1000-D3EDBCE18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918" y="3943249"/>
            <a:ext cx="3755748" cy="265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1C7BDB-08A5-51E5-B6A3-71BF98E4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NextGenerationEU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087BCF-3B38-280E-6423-BFDD89A8226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NextGenerationEU</a:t>
            </a:r>
            <a:r>
              <a:rPr lang="it-IT" dirty="0"/>
              <a:t> è un piano di ripresa dell'Unione Europea per affrontare le conseguenze economiche e sociali della pandemia di COVID-19.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61813AC-B563-B957-C638-E5F95442F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021" y="2551775"/>
            <a:ext cx="7287957" cy="40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3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5FD191-DBFE-4A2E-3687-F5FC44C03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 di </a:t>
            </a:r>
            <a:r>
              <a:rPr lang="it-IT" dirty="0" err="1"/>
              <a:t>NextGenerationEU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6044FA-D2BC-AE99-09FA-0E2C444BC043}"/>
              </a:ext>
            </a:extLst>
          </p:cNvPr>
          <p:cNvSpPr txBox="1"/>
          <p:nvPr/>
        </p:nvSpPr>
        <p:spPr>
          <a:xfrm>
            <a:off x="961008" y="1690688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Rafforzare la resilienza dell'economia europea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Sostenere la ripresa economica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Finanziare politiche per un futuro sostenibile e inclusivo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4277CB-D068-7D32-4673-7E512960D87C}"/>
              </a:ext>
            </a:extLst>
          </p:cNvPr>
          <p:cNvSpPr txBox="1"/>
          <p:nvPr/>
        </p:nvSpPr>
        <p:spPr>
          <a:xfrm>
            <a:off x="838200" y="2871900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NextGenerationEU</a:t>
            </a:r>
            <a:r>
              <a:rPr lang="it-IT" dirty="0"/>
              <a:t> mira a rafforzare la resilienza dell'economia europea, sostenere la ripresa economica e finanziare politiche per un futuro sostenibile e inclusivo.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D45A23A-BE8A-D0C2-86C0-078721F35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790" y="3776113"/>
            <a:ext cx="4326420" cy="287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39542-5FD1-7DAD-8911-0000B00B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Finanziamento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3FED785-6AFA-28EA-12F2-7DC751CD4DB1}"/>
              </a:ext>
            </a:extLst>
          </p:cNvPr>
          <p:cNvSpPr txBox="1"/>
          <p:nvPr/>
        </p:nvSpPr>
        <p:spPr>
          <a:xfrm>
            <a:off x="838200" y="1593515"/>
            <a:ext cx="10631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NextGenerationEU</a:t>
            </a:r>
            <a:r>
              <a:rPr lang="it-IT" dirty="0"/>
              <a:t> è finanziato da 1.800 miliardi di euro di investimenti, di cui 750 miliardi di euro di finanziamento a lungo termine e 1050 miliardi di euro di sovvenzioni.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6D3AE0-317F-9849-6DDE-D70FADE43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39" y="2709514"/>
            <a:ext cx="6087122" cy="363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1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F689E4-D57E-B544-067C-145AF1C8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Misure di </a:t>
            </a:r>
            <a:r>
              <a:rPr lang="it-IT" dirty="0" err="1"/>
              <a:t>NextGenerationEU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20F613-508F-B135-57B2-2788A7BB8539}"/>
              </a:ext>
            </a:extLst>
          </p:cNvPr>
          <p:cNvSpPr txBox="1"/>
          <p:nvPr/>
        </p:nvSpPr>
        <p:spPr>
          <a:xfrm>
            <a:off x="1049784" y="1690688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Fondi per la ripresa e la resilienza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Fondi per la transizione ecologica e digitale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Fondi per la coesione territoriale e la convergenza sociale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Fondi per la cooperazione territoriale europea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04F5E4B-554B-E348-488E-34B8B698E451}"/>
              </a:ext>
            </a:extLst>
          </p:cNvPr>
          <p:cNvSpPr txBox="1"/>
          <p:nvPr/>
        </p:nvSpPr>
        <p:spPr>
          <a:xfrm>
            <a:off x="838200" y="3105834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NextGenerationEU</a:t>
            </a:r>
            <a:r>
              <a:rPr lang="it-IT" dirty="0"/>
              <a:t> prevede diverse misure per la ripresa e la resilienza, per la transizione ecologica e digitale, per la coesione territoriale e la convergenza sociale, e per la cooperazione territoriale europea.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E5A5B7D-49B8-C839-BFB0-FABE4023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837372"/>
            <a:ext cx="6096000" cy="286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9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Risorse umane diapositiva 10</a:t>
            </a:r>
          </a:p>
        </p:txBody>
      </p:sp>
      <p:grpSp>
        <p:nvGrpSpPr>
          <p:cNvPr id="19" name="Gruppo 18" descr="Questa immagine è un logo con scritto &quot;24&quot;. ">
            <a:extLst>
              <a:ext uri="{FF2B5EF4-FFF2-40B4-BE49-F238E27FC236}">
                <a16:creationId xmlns:a16="http://schemas.microsoft.com/office/drawing/2014/main" id="{28514796-5CCE-4908-9069-378D749B8407}"/>
              </a:ext>
            </a:extLst>
          </p:cNvPr>
          <p:cNvGrpSpPr/>
          <p:nvPr/>
        </p:nvGrpSpPr>
        <p:grpSpPr>
          <a:xfrm>
            <a:off x="733192" y="531685"/>
            <a:ext cx="530996" cy="530996"/>
            <a:chOff x="1116392" y="531685"/>
            <a:chExt cx="530996" cy="530996"/>
          </a:xfrm>
        </p:grpSpPr>
        <p:sp>
          <p:nvSpPr>
            <p:cNvPr id="24" name="Rettangolo: Angoli arrotondati 23">
              <a:extLst>
                <a:ext uri="{FF2B5EF4-FFF2-40B4-BE49-F238E27FC236}">
                  <a16:creationId xmlns:a16="http://schemas.microsoft.com/office/drawing/2014/main" id="{3DAFE0C3-ADBF-4568-8971-E7BB1DC18FCF}"/>
                </a:ext>
              </a:extLst>
            </p:cNvPr>
            <p:cNvSpPr/>
            <p:nvPr/>
          </p:nvSpPr>
          <p:spPr>
            <a:xfrm>
              <a:off x="1116392" y="531685"/>
              <a:ext cx="530996" cy="530996"/>
            </a:xfrm>
            <a:prstGeom prst="roundRect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</a:lstStyle>
            <a:p>
              <a:pPr algn="ctr" rtl="0"/>
              <a:endParaRPr lang="it-IT" dirty="0"/>
            </a:p>
          </p:txBody>
        </p: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A6C540A9-B6C9-4A39-B2A9-F8D99AAA7515}"/>
                </a:ext>
              </a:extLst>
            </p:cNvPr>
            <p:cNvGrpSpPr/>
            <p:nvPr/>
          </p:nvGrpSpPr>
          <p:grpSpPr>
            <a:xfrm>
              <a:off x="1225345" y="623888"/>
              <a:ext cx="313090" cy="346590"/>
              <a:chOff x="-2198688" y="-1935162"/>
              <a:chExt cx="1157288" cy="1281111"/>
            </a:xfrm>
          </p:grpSpPr>
          <p:sp>
            <p:nvSpPr>
              <p:cNvPr id="27" name="Figura a mano libera 11">
                <a:hlinkClick r:id="rId3"/>
                <a:extLst>
                  <a:ext uri="{FF2B5EF4-FFF2-40B4-BE49-F238E27FC236}">
                    <a16:creationId xmlns:a16="http://schemas.microsoft.com/office/drawing/2014/main" id="{AFF915B9-3BC1-4270-81D2-171636BAF0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836738" y="-1697038"/>
                <a:ext cx="795338" cy="1042987"/>
              </a:xfrm>
              <a:custGeom>
                <a:avLst/>
                <a:gdLst>
                  <a:gd name="T0" fmla="*/ 76 w 512"/>
                  <a:gd name="T1" fmla="*/ 419 h 673"/>
                  <a:gd name="T2" fmla="*/ 79 w 512"/>
                  <a:gd name="T3" fmla="*/ 412 h 673"/>
                  <a:gd name="T4" fmla="*/ 287 w 512"/>
                  <a:gd name="T5" fmla="*/ 115 h 673"/>
                  <a:gd name="T6" fmla="*/ 294 w 512"/>
                  <a:gd name="T7" fmla="*/ 110 h 673"/>
                  <a:gd name="T8" fmla="*/ 295 w 512"/>
                  <a:gd name="T9" fmla="*/ 110 h 673"/>
                  <a:gd name="T10" fmla="*/ 299 w 512"/>
                  <a:gd name="T11" fmla="*/ 115 h 673"/>
                  <a:gd name="T12" fmla="*/ 299 w 512"/>
                  <a:gd name="T13" fmla="*/ 425 h 673"/>
                  <a:gd name="T14" fmla="*/ 83 w 512"/>
                  <a:gd name="T15" fmla="*/ 425 h 673"/>
                  <a:gd name="T16" fmla="*/ 76 w 512"/>
                  <a:gd name="T17" fmla="*/ 419 h 673"/>
                  <a:gd name="T18" fmla="*/ 304 w 512"/>
                  <a:gd name="T19" fmla="*/ 0 h 673"/>
                  <a:gd name="T20" fmla="*/ 278 w 512"/>
                  <a:gd name="T21" fmla="*/ 14 h 673"/>
                  <a:gd name="T22" fmla="*/ 11 w 512"/>
                  <a:gd name="T23" fmla="*/ 390 h 673"/>
                  <a:gd name="T24" fmla="*/ 0 w 512"/>
                  <a:gd name="T25" fmla="*/ 424 h 673"/>
                  <a:gd name="T26" fmla="*/ 0 w 512"/>
                  <a:gd name="T27" fmla="*/ 458 h 673"/>
                  <a:gd name="T28" fmla="*/ 37 w 512"/>
                  <a:gd name="T29" fmla="*/ 494 h 673"/>
                  <a:gd name="T30" fmla="*/ 298 w 512"/>
                  <a:gd name="T31" fmla="*/ 494 h 673"/>
                  <a:gd name="T32" fmla="*/ 298 w 512"/>
                  <a:gd name="T33" fmla="*/ 655 h 673"/>
                  <a:gd name="T34" fmla="*/ 313 w 512"/>
                  <a:gd name="T35" fmla="*/ 673 h 673"/>
                  <a:gd name="T36" fmla="*/ 365 w 512"/>
                  <a:gd name="T37" fmla="*/ 673 h 673"/>
                  <a:gd name="T38" fmla="*/ 381 w 512"/>
                  <a:gd name="T39" fmla="*/ 655 h 673"/>
                  <a:gd name="T40" fmla="*/ 381 w 512"/>
                  <a:gd name="T41" fmla="*/ 494 h 673"/>
                  <a:gd name="T42" fmla="*/ 494 w 512"/>
                  <a:gd name="T43" fmla="*/ 494 h 673"/>
                  <a:gd name="T44" fmla="*/ 512 w 512"/>
                  <a:gd name="T45" fmla="*/ 477 h 673"/>
                  <a:gd name="T46" fmla="*/ 512 w 512"/>
                  <a:gd name="T47" fmla="*/ 441 h 673"/>
                  <a:gd name="T48" fmla="*/ 494 w 512"/>
                  <a:gd name="T49" fmla="*/ 425 h 673"/>
                  <a:gd name="T50" fmla="*/ 381 w 512"/>
                  <a:gd name="T51" fmla="*/ 425 h 673"/>
                  <a:gd name="T52" fmla="*/ 381 w 512"/>
                  <a:gd name="T53" fmla="*/ 20 h 673"/>
                  <a:gd name="T54" fmla="*/ 357 w 512"/>
                  <a:gd name="T55" fmla="*/ 0 h 673"/>
                  <a:gd name="T56" fmla="*/ 304 w 512"/>
                  <a:gd name="T57" fmla="*/ 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12" h="673">
                    <a:moveTo>
                      <a:pt x="76" y="419"/>
                    </a:moveTo>
                    <a:cubicBezTo>
                      <a:pt x="76" y="418"/>
                      <a:pt x="77" y="415"/>
                      <a:pt x="79" y="412"/>
                    </a:cubicBezTo>
                    <a:cubicBezTo>
                      <a:pt x="287" y="115"/>
                      <a:pt x="287" y="115"/>
                      <a:pt x="287" y="115"/>
                    </a:cubicBezTo>
                    <a:cubicBezTo>
                      <a:pt x="289" y="112"/>
                      <a:pt x="291" y="110"/>
                      <a:pt x="294" y="110"/>
                    </a:cubicBezTo>
                    <a:cubicBezTo>
                      <a:pt x="295" y="110"/>
                      <a:pt x="295" y="110"/>
                      <a:pt x="295" y="110"/>
                    </a:cubicBezTo>
                    <a:cubicBezTo>
                      <a:pt x="298" y="110"/>
                      <a:pt x="299" y="111"/>
                      <a:pt x="299" y="115"/>
                    </a:cubicBezTo>
                    <a:cubicBezTo>
                      <a:pt x="299" y="425"/>
                      <a:pt x="299" y="425"/>
                      <a:pt x="299" y="425"/>
                    </a:cubicBezTo>
                    <a:cubicBezTo>
                      <a:pt x="83" y="425"/>
                      <a:pt x="83" y="425"/>
                      <a:pt x="83" y="425"/>
                    </a:cubicBezTo>
                    <a:cubicBezTo>
                      <a:pt x="79" y="425"/>
                      <a:pt x="76" y="423"/>
                      <a:pt x="76" y="419"/>
                    </a:cubicBezTo>
                    <a:moveTo>
                      <a:pt x="304" y="0"/>
                    </a:moveTo>
                    <a:cubicBezTo>
                      <a:pt x="289" y="0"/>
                      <a:pt x="282" y="7"/>
                      <a:pt x="278" y="14"/>
                    </a:cubicBezTo>
                    <a:cubicBezTo>
                      <a:pt x="11" y="390"/>
                      <a:pt x="11" y="390"/>
                      <a:pt x="11" y="390"/>
                    </a:cubicBezTo>
                    <a:cubicBezTo>
                      <a:pt x="3" y="401"/>
                      <a:pt x="0" y="412"/>
                      <a:pt x="0" y="424"/>
                    </a:cubicBezTo>
                    <a:cubicBezTo>
                      <a:pt x="0" y="458"/>
                      <a:pt x="0" y="458"/>
                      <a:pt x="0" y="458"/>
                    </a:cubicBezTo>
                    <a:cubicBezTo>
                      <a:pt x="0" y="485"/>
                      <a:pt x="10" y="494"/>
                      <a:pt x="37" y="494"/>
                    </a:cubicBezTo>
                    <a:cubicBezTo>
                      <a:pt x="298" y="494"/>
                      <a:pt x="298" y="494"/>
                      <a:pt x="298" y="494"/>
                    </a:cubicBezTo>
                    <a:cubicBezTo>
                      <a:pt x="298" y="655"/>
                      <a:pt x="298" y="655"/>
                      <a:pt x="298" y="655"/>
                    </a:cubicBezTo>
                    <a:cubicBezTo>
                      <a:pt x="298" y="665"/>
                      <a:pt x="303" y="673"/>
                      <a:pt x="313" y="673"/>
                    </a:cubicBezTo>
                    <a:cubicBezTo>
                      <a:pt x="365" y="673"/>
                      <a:pt x="365" y="673"/>
                      <a:pt x="365" y="673"/>
                    </a:cubicBezTo>
                    <a:cubicBezTo>
                      <a:pt x="375" y="673"/>
                      <a:pt x="381" y="664"/>
                      <a:pt x="381" y="655"/>
                    </a:cubicBezTo>
                    <a:cubicBezTo>
                      <a:pt x="381" y="494"/>
                      <a:pt x="381" y="494"/>
                      <a:pt x="381" y="494"/>
                    </a:cubicBezTo>
                    <a:cubicBezTo>
                      <a:pt x="494" y="494"/>
                      <a:pt x="494" y="494"/>
                      <a:pt x="494" y="494"/>
                    </a:cubicBezTo>
                    <a:cubicBezTo>
                      <a:pt x="504" y="494"/>
                      <a:pt x="512" y="487"/>
                      <a:pt x="512" y="477"/>
                    </a:cubicBezTo>
                    <a:cubicBezTo>
                      <a:pt x="512" y="441"/>
                      <a:pt x="512" y="441"/>
                      <a:pt x="512" y="441"/>
                    </a:cubicBezTo>
                    <a:cubicBezTo>
                      <a:pt x="512" y="431"/>
                      <a:pt x="503" y="425"/>
                      <a:pt x="494" y="425"/>
                    </a:cubicBezTo>
                    <a:cubicBezTo>
                      <a:pt x="381" y="425"/>
                      <a:pt x="381" y="425"/>
                      <a:pt x="381" y="425"/>
                    </a:cubicBezTo>
                    <a:cubicBezTo>
                      <a:pt x="381" y="20"/>
                      <a:pt x="381" y="20"/>
                      <a:pt x="381" y="20"/>
                    </a:cubicBezTo>
                    <a:cubicBezTo>
                      <a:pt x="381" y="6"/>
                      <a:pt x="372" y="0"/>
                      <a:pt x="357" y="0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it-IT"/>
                </a:defPPr>
              </a:lstStyle>
              <a:p>
                <a:pPr rtl="0"/>
                <a:endParaRPr lang="it-IT" dirty="0"/>
              </a:p>
            </p:txBody>
          </p:sp>
          <p:sp>
            <p:nvSpPr>
              <p:cNvPr id="28" name="Figura a mano libera 12">
                <a:extLst>
                  <a:ext uri="{FF2B5EF4-FFF2-40B4-BE49-F238E27FC236}">
                    <a16:creationId xmlns:a16="http://schemas.microsoft.com/office/drawing/2014/main" id="{DD109419-50C7-4E35-AC9A-AE0655C35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98688" y="-1935162"/>
                <a:ext cx="642938" cy="1001712"/>
              </a:xfrm>
              <a:custGeom>
                <a:avLst/>
                <a:gdLst>
                  <a:gd name="T0" fmla="*/ 27 w 414"/>
                  <a:gd name="T1" fmla="*/ 18 h 647"/>
                  <a:gd name="T2" fmla="*/ 9 w 414"/>
                  <a:gd name="T3" fmla="*/ 33 h 647"/>
                  <a:gd name="T4" fmla="*/ 9 w 414"/>
                  <a:gd name="T5" fmla="*/ 63 h 647"/>
                  <a:gd name="T6" fmla="*/ 24 w 414"/>
                  <a:gd name="T7" fmla="*/ 79 h 647"/>
                  <a:gd name="T8" fmla="*/ 28 w 414"/>
                  <a:gd name="T9" fmla="*/ 79 h 647"/>
                  <a:gd name="T10" fmla="*/ 192 w 414"/>
                  <a:gd name="T11" fmla="*/ 66 h 647"/>
                  <a:gd name="T12" fmla="*/ 332 w 414"/>
                  <a:gd name="T13" fmla="*/ 155 h 647"/>
                  <a:gd name="T14" fmla="*/ 236 w 414"/>
                  <a:gd name="T15" fmla="*/ 275 h 647"/>
                  <a:gd name="T16" fmla="*/ 142 w 414"/>
                  <a:gd name="T17" fmla="*/ 334 h 647"/>
                  <a:gd name="T18" fmla="*/ 0 w 414"/>
                  <a:gd name="T19" fmla="*/ 561 h 647"/>
                  <a:gd name="T20" fmla="*/ 0 w 414"/>
                  <a:gd name="T21" fmla="*/ 631 h 647"/>
                  <a:gd name="T22" fmla="*/ 19 w 414"/>
                  <a:gd name="T23" fmla="*/ 647 h 647"/>
                  <a:gd name="T24" fmla="*/ 387 w 414"/>
                  <a:gd name="T25" fmla="*/ 647 h 647"/>
                  <a:gd name="T26" fmla="*/ 406 w 414"/>
                  <a:gd name="T27" fmla="*/ 632 h 647"/>
                  <a:gd name="T28" fmla="*/ 406 w 414"/>
                  <a:gd name="T29" fmla="*/ 594 h 647"/>
                  <a:gd name="T30" fmla="*/ 387 w 414"/>
                  <a:gd name="T31" fmla="*/ 579 h 647"/>
                  <a:gd name="T32" fmla="*/ 74 w 414"/>
                  <a:gd name="T33" fmla="*/ 579 h 647"/>
                  <a:gd name="T34" fmla="*/ 74 w 414"/>
                  <a:gd name="T35" fmla="*/ 561 h 647"/>
                  <a:gd name="T36" fmla="*/ 204 w 414"/>
                  <a:gd name="T37" fmla="*/ 377 h 647"/>
                  <a:gd name="T38" fmla="*/ 294 w 414"/>
                  <a:gd name="T39" fmla="*/ 321 h 647"/>
                  <a:gd name="T40" fmla="*/ 414 w 414"/>
                  <a:gd name="T41" fmla="*/ 155 h 647"/>
                  <a:gd name="T42" fmla="*/ 192 w 414"/>
                  <a:gd name="T43" fmla="*/ 0 h 647"/>
                  <a:gd name="T44" fmla="*/ 27 w 414"/>
                  <a:gd name="T45" fmla="*/ 18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14" h="647">
                    <a:moveTo>
                      <a:pt x="27" y="18"/>
                    </a:moveTo>
                    <a:cubicBezTo>
                      <a:pt x="18" y="19"/>
                      <a:pt x="9" y="25"/>
                      <a:pt x="9" y="3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73"/>
                      <a:pt x="15" y="79"/>
                      <a:pt x="24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80" y="72"/>
                      <a:pt x="144" y="66"/>
                      <a:pt x="192" y="66"/>
                    </a:cubicBezTo>
                    <a:cubicBezTo>
                      <a:pt x="293" y="66"/>
                      <a:pt x="332" y="93"/>
                      <a:pt x="332" y="155"/>
                    </a:cubicBezTo>
                    <a:cubicBezTo>
                      <a:pt x="332" y="207"/>
                      <a:pt x="313" y="227"/>
                      <a:pt x="236" y="275"/>
                    </a:cubicBezTo>
                    <a:cubicBezTo>
                      <a:pt x="142" y="334"/>
                      <a:pt x="142" y="334"/>
                      <a:pt x="142" y="334"/>
                    </a:cubicBezTo>
                    <a:cubicBezTo>
                      <a:pt x="41" y="397"/>
                      <a:pt x="0" y="471"/>
                      <a:pt x="0" y="56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40"/>
                      <a:pt x="8" y="647"/>
                      <a:pt x="19" y="647"/>
                    </a:cubicBezTo>
                    <a:cubicBezTo>
                      <a:pt x="387" y="647"/>
                      <a:pt x="387" y="647"/>
                      <a:pt x="387" y="647"/>
                    </a:cubicBezTo>
                    <a:cubicBezTo>
                      <a:pt x="398" y="647"/>
                      <a:pt x="406" y="641"/>
                      <a:pt x="406" y="632"/>
                    </a:cubicBezTo>
                    <a:cubicBezTo>
                      <a:pt x="406" y="594"/>
                      <a:pt x="406" y="594"/>
                      <a:pt x="406" y="594"/>
                    </a:cubicBezTo>
                    <a:cubicBezTo>
                      <a:pt x="406" y="584"/>
                      <a:pt x="398" y="579"/>
                      <a:pt x="387" y="579"/>
                    </a:cubicBezTo>
                    <a:cubicBezTo>
                      <a:pt x="74" y="579"/>
                      <a:pt x="74" y="579"/>
                      <a:pt x="74" y="579"/>
                    </a:cubicBezTo>
                    <a:cubicBezTo>
                      <a:pt x="74" y="561"/>
                      <a:pt x="74" y="561"/>
                      <a:pt x="74" y="561"/>
                    </a:cubicBezTo>
                    <a:cubicBezTo>
                      <a:pt x="74" y="486"/>
                      <a:pt x="101" y="442"/>
                      <a:pt x="204" y="377"/>
                    </a:cubicBezTo>
                    <a:cubicBezTo>
                      <a:pt x="294" y="321"/>
                      <a:pt x="294" y="321"/>
                      <a:pt x="294" y="321"/>
                    </a:cubicBezTo>
                    <a:cubicBezTo>
                      <a:pt x="380" y="267"/>
                      <a:pt x="414" y="223"/>
                      <a:pt x="414" y="155"/>
                    </a:cubicBezTo>
                    <a:cubicBezTo>
                      <a:pt x="414" y="49"/>
                      <a:pt x="343" y="0"/>
                      <a:pt x="192" y="0"/>
                    </a:cubicBezTo>
                    <a:cubicBezTo>
                      <a:pt x="137" y="0"/>
                      <a:pt x="74" y="6"/>
                      <a:pt x="27" y="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it-IT"/>
                </a:defPPr>
              </a:lstStyle>
              <a:p>
                <a:pPr rtl="0"/>
                <a:endParaRPr lang="it-IT" dirty="0"/>
              </a:p>
            </p:txBody>
          </p:sp>
        </p:grpSp>
      </p:grpSp>
      <p:grpSp>
        <p:nvGrpSpPr>
          <p:cNvPr id="5" name="Gruppo 4" descr="Questa immagine è un'icona di tre persone. ">
            <a:extLst>
              <a:ext uri="{FF2B5EF4-FFF2-40B4-BE49-F238E27FC236}">
                <a16:creationId xmlns:a16="http://schemas.microsoft.com/office/drawing/2014/main" id="{5D1C056A-1D7A-4D89-A2E0-446D9944C6FB}"/>
              </a:ext>
            </a:extLst>
          </p:cNvPr>
          <p:cNvGrpSpPr/>
          <p:nvPr/>
        </p:nvGrpSpPr>
        <p:grpSpPr>
          <a:xfrm>
            <a:off x="791651" y="3549996"/>
            <a:ext cx="569186" cy="530997"/>
            <a:chOff x="-27444701" y="-10180638"/>
            <a:chExt cx="10883901" cy="10153650"/>
          </a:xfrm>
          <a:solidFill>
            <a:schemeClr val="bg1">
              <a:lumMod val="50000"/>
            </a:schemeClr>
          </a:solidFill>
        </p:grpSpPr>
        <p:sp>
          <p:nvSpPr>
            <p:cNvPr id="6" name="Figura a mano libera 35">
              <a:extLst>
                <a:ext uri="{FF2B5EF4-FFF2-40B4-BE49-F238E27FC236}">
                  <a16:creationId xmlns:a16="http://schemas.microsoft.com/office/drawing/2014/main" id="{C9FAB44B-F1A9-406C-8DC0-7BC29AA64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69538" y="-10180638"/>
              <a:ext cx="1906588" cy="1978025"/>
            </a:xfrm>
            <a:custGeom>
              <a:avLst/>
              <a:gdLst>
                <a:gd name="T0" fmla="*/ 554 w 639"/>
                <a:gd name="T1" fmla="*/ 327 h 664"/>
                <a:gd name="T2" fmla="*/ 438 w 639"/>
                <a:gd name="T3" fmla="*/ 526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4 w 639"/>
                <a:gd name="T13" fmla="*/ 327 h 664"/>
                <a:gd name="T14" fmla="*/ 638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39 w 639"/>
                <a:gd name="T21" fmla="*/ 200 h 664"/>
                <a:gd name="T22" fmla="*/ 53 w 639"/>
                <a:gd name="T23" fmla="*/ 482 h 664"/>
                <a:gd name="T24" fmla="*/ 407 w 639"/>
                <a:gd name="T25" fmla="*/ 629 h 664"/>
                <a:gd name="T26" fmla="*/ 638 w 639"/>
                <a:gd name="T27" fmla="*/ 327 h 664"/>
                <a:gd name="T28" fmla="*/ 554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4" y="327"/>
                  </a:moveTo>
                  <a:cubicBezTo>
                    <a:pt x="553" y="410"/>
                    <a:pt x="510" y="485"/>
                    <a:pt x="438" y="526"/>
                  </a:cubicBezTo>
                  <a:cubicBezTo>
                    <a:pt x="365" y="569"/>
                    <a:pt x="275" y="564"/>
                    <a:pt x="204" y="521"/>
                  </a:cubicBezTo>
                  <a:cubicBezTo>
                    <a:pt x="133" y="478"/>
                    <a:pt x="94" y="398"/>
                    <a:pt x="97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5"/>
                    <a:pt x="379" y="92"/>
                    <a:pt x="447" y="133"/>
                  </a:cubicBezTo>
                  <a:cubicBezTo>
                    <a:pt x="514" y="174"/>
                    <a:pt x="553" y="249"/>
                    <a:pt x="554" y="327"/>
                  </a:cubicBezTo>
                  <a:cubicBezTo>
                    <a:pt x="555" y="381"/>
                    <a:pt x="639" y="381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0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7" y="629"/>
                  </a:cubicBezTo>
                  <a:cubicBezTo>
                    <a:pt x="543" y="594"/>
                    <a:pt x="637" y="466"/>
                    <a:pt x="638" y="327"/>
                  </a:cubicBezTo>
                  <a:cubicBezTo>
                    <a:pt x="639" y="273"/>
                    <a:pt x="555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7" name="Figura a mano libera 36">
              <a:extLst>
                <a:ext uri="{FF2B5EF4-FFF2-40B4-BE49-F238E27FC236}">
                  <a16:creationId xmlns:a16="http://schemas.microsoft.com/office/drawing/2014/main" id="{12B0F9D4-64CB-42CD-88AA-7E8CAD1F1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596600" y="-8610601"/>
              <a:ext cx="3186113" cy="2139950"/>
            </a:xfrm>
            <a:custGeom>
              <a:avLst/>
              <a:gdLst>
                <a:gd name="T0" fmla="*/ 846 w 1068"/>
                <a:gd name="T1" fmla="*/ 102 h 718"/>
                <a:gd name="T2" fmla="*/ 981 w 1068"/>
                <a:gd name="T3" fmla="*/ 330 h 718"/>
                <a:gd name="T4" fmla="*/ 981 w 1068"/>
                <a:gd name="T5" fmla="*/ 480 h 718"/>
                <a:gd name="T6" fmla="*/ 981 w 1068"/>
                <a:gd name="T7" fmla="*/ 559 h 718"/>
                <a:gd name="T8" fmla="*/ 961 w 1068"/>
                <a:gd name="T9" fmla="*/ 618 h 718"/>
                <a:gd name="T10" fmla="*/ 882 w 1068"/>
                <a:gd name="T11" fmla="*/ 634 h 718"/>
                <a:gd name="T12" fmla="*/ 214 w 1068"/>
                <a:gd name="T13" fmla="*/ 634 h 718"/>
                <a:gd name="T14" fmla="*/ 152 w 1068"/>
                <a:gd name="T15" fmla="*/ 634 h 718"/>
                <a:gd name="T16" fmla="*/ 90 w 1068"/>
                <a:gd name="T17" fmla="*/ 571 h 718"/>
                <a:gd name="T18" fmla="*/ 90 w 1068"/>
                <a:gd name="T19" fmla="*/ 524 h 718"/>
                <a:gd name="T20" fmla="*/ 90 w 1068"/>
                <a:gd name="T21" fmla="*/ 355 h 718"/>
                <a:gd name="T22" fmla="*/ 173 w 1068"/>
                <a:gd name="T23" fmla="*/ 144 h 718"/>
                <a:gd name="T24" fmla="*/ 222 w 1068"/>
                <a:gd name="T25" fmla="*/ 104 h 718"/>
                <a:gd name="T26" fmla="*/ 180 w 1068"/>
                <a:gd name="T27" fmla="*/ 31 h 718"/>
                <a:gd name="T28" fmla="*/ 13 w 1068"/>
                <a:gd name="T29" fmla="*/ 277 h 718"/>
                <a:gd name="T30" fmla="*/ 6 w 1068"/>
                <a:gd name="T31" fmla="*/ 448 h 718"/>
                <a:gd name="T32" fmla="*/ 9 w 1068"/>
                <a:gd name="T33" fmla="*/ 604 h 718"/>
                <a:gd name="T34" fmla="*/ 161 w 1068"/>
                <a:gd name="T35" fmla="*/ 718 h 718"/>
                <a:gd name="T36" fmla="*/ 805 w 1068"/>
                <a:gd name="T37" fmla="*/ 718 h 718"/>
                <a:gd name="T38" fmla="*/ 908 w 1068"/>
                <a:gd name="T39" fmla="*/ 718 h 718"/>
                <a:gd name="T40" fmla="*/ 1059 w 1068"/>
                <a:gd name="T41" fmla="*/ 615 h 718"/>
                <a:gd name="T42" fmla="*/ 1065 w 1068"/>
                <a:gd name="T43" fmla="*/ 545 h 718"/>
                <a:gd name="T44" fmla="*/ 1065 w 1068"/>
                <a:gd name="T45" fmla="*/ 456 h 718"/>
                <a:gd name="T46" fmla="*/ 1060 w 1068"/>
                <a:gd name="T47" fmla="*/ 288 h 718"/>
                <a:gd name="T48" fmla="*/ 888 w 1068"/>
                <a:gd name="T49" fmla="*/ 30 h 718"/>
                <a:gd name="T50" fmla="*/ 846 w 1068"/>
                <a:gd name="T51" fmla="*/ 1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8">
                  <a:moveTo>
                    <a:pt x="846" y="102"/>
                  </a:moveTo>
                  <a:cubicBezTo>
                    <a:pt x="924" y="152"/>
                    <a:pt x="975" y="237"/>
                    <a:pt x="981" y="330"/>
                  </a:cubicBezTo>
                  <a:cubicBezTo>
                    <a:pt x="984" y="379"/>
                    <a:pt x="981" y="430"/>
                    <a:pt x="981" y="480"/>
                  </a:cubicBezTo>
                  <a:cubicBezTo>
                    <a:pt x="981" y="506"/>
                    <a:pt x="981" y="533"/>
                    <a:pt x="981" y="559"/>
                  </a:cubicBezTo>
                  <a:cubicBezTo>
                    <a:pt x="981" y="583"/>
                    <a:pt x="978" y="601"/>
                    <a:pt x="961" y="618"/>
                  </a:cubicBezTo>
                  <a:cubicBezTo>
                    <a:pt x="941" y="638"/>
                    <a:pt x="910" y="634"/>
                    <a:pt x="882" y="634"/>
                  </a:cubicBezTo>
                  <a:cubicBezTo>
                    <a:pt x="659" y="634"/>
                    <a:pt x="436" y="634"/>
                    <a:pt x="214" y="634"/>
                  </a:cubicBezTo>
                  <a:cubicBezTo>
                    <a:pt x="193" y="634"/>
                    <a:pt x="173" y="634"/>
                    <a:pt x="152" y="634"/>
                  </a:cubicBezTo>
                  <a:cubicBezTo>
                    <a:pt x="117" y="634"/>
                    <a:pt x="90" y="606"/>
                    <a:pt x="90" y="571"/>
                  </a:cubicBezTo>
                  <a:cubicBezTo>
                    <a:pt x="89" y="556"/>
                    <a:pt x="90" y="540"/>
                    <a:pt x="90" y="524"/>
                  </a:cubicBezTo>
                  <a:cubicBezTo>
                    <a:pt x="90" y="468"/>
                    <a:pt x="90" y="412"/>
                    <a:pt x="90" y="355"/>
                  </a:cubicBezTo>
                  <a:cubicBezTo>
                    <a:pt x="90" y="276"/>
                    <a:pt x="117" y="202"/>
                    <a:pt x="173" y="144"/>
                  </a:cubicBezTo>
                  <a:cubicBezTo>
                    <a:pt x="188" y="129"/>
                    <a:pt x="204" y="116"/>
                    <a:pt x="222" y="104"/>
                  </a:cubicBezTo>
                  <a:cubicBezTo>
                    <a:pt x="267" y="74"/>
                    <a:pt x="225" y="2"/>
                    <a:pt x="180" y="31"/>
                  </a:cubicBezTo>
                  <a:cubicBezTo>
                    <a:pt x="94" y="88"/>
                    <a:pt x="32" y="175"/>
                    <a:pt x="13" y="277"/>
                  </a:cubicBezTo>
                  <a:cubicBezTo>
                    <a:pt x="2" y="333"/>
                    <a:pt x="6" y="391"/>
                    <a:pt x="6" y="448"/>
                  </a:cubicBezTo>
                  <a:cubicBezTo>
                    <a:pt x="6" y="499"/>
                    <a:pt x="0" y="554"/>
                    <a:pt x="9" y="604"/>
                  </a:cubicBezTo>
                  <a:cubicBezTo>
                    <a:pt x="23" y="676"/>
                    <a:pt x="92" y="718"/>
                    <a:pt x="161" y="718"/>
                  </a:cubicBezTo>
                  <a:cubicBezTo>
                    <a:pt x="375" y="718"/>
                    <a:pt x="590" y="718"/>
                    <a:pt x="805" y="718"/>
                  </a:cubicBezTo>
                  <a:cubicBezTo>
                    <a:pt x="839" y="718"/>
                    <a:pt x="873" y="718"/>
                    <a:pt x="908" y="718"/>
                  </a:cubicBezTo>
                  <a:cubicBezTo>
                    <a:pt x="977" y="718"/>
                    <a:pt x="1035" y="682"/>
                    <a:pt x="1059" y="615"/>
                  </a:cubicBezTo>
                  <a:cubicBezTo>
                    <a:pt x="1066" y="593"/>
                    <a:pt x="1065" y="568"/>
                    <a:pt x="1065" y="545"/>
                  </a:cubicBezTo>
                  <a:cubicBezTo>
                    <a:pt x="1065" y="515"/>
                    <a:pt x="1065" y="486"/>
                    <a:pt x="1065" y="456"/>
                  </a:cubicBezTo>
                  <a:cubicBezTo>
                    <a:pt x="1065" y="400"/>
                    <a:pt x="1068" y="344"/>
                    <a:pt x="1060" y="288"/>
                  </a:cubicBezTo>
                  <a:cubicBezTo>
                    <a:pt x="1045" y="182"/>
                    <a:pt x="978" y="87"/>
                    <a:pt x="888" y="30"/>
                  </a:cubicBezTo>
                  <a:cubicBezTo>
                    <a:pt x="843" y="0"/>
                    <a:pt x="801" y="73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8" name="Figura a mano libera 37">
              <a:extLst>
                <a:ext uri="{FF2B5EF4-FFF2-40B4-BE49-F238E27FC236}">
                  <a16:creationId xmlns:a16="http://schemas.microsoft.com/office/drawing/2014/main" id="{0FD5A500-BBCF-4857-86E7-EBF5AA53D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819225" y="-3736976"/>
              <a:ext cx="1903413" cy="1978025"/>
            </a:xfrm>
            <a:custGeom>
              <a:avLst/>
              <a:gdLst>
                <a:gd name="T0" fmla="*/ 554 w 638"/>
                <a:gd name="T1" fmla="*/ 327 h 664"/>
                <a:gd name="T2" fmla="*/ 437 w 638"/>
                <a:gd name="T3" fmla="*/ 527 h 664"/>
                <a:gd name="T4" fmla="*/ 203 w 638"/>
                <a:gd name="T5" fmla="*/ 521 h 664"/>
                <a:gd name="T6" fmla="*/ 96 w 638"/>
                <a:gd name="T7" fmla="*/ 316 h 664"/>
                <a:gd name="T8" fmla="*/ 222 w 638"/>
                <a:gd name="T9" fmla="*/ 123 h 664"/>
                <a:gd name="T10" fmla="*/ 446 w 638"/>
                <a:gd name="T11" fmla="*/ 133 h 664"/>
                <a:gd name="T12" fmla="*/ 554 w 638"/>
                <a:gd name="T13" fmla="*/ 327 h 664"/>
                <a:gd name="T14" fmla="*/ 638 w 638"/>
                <a:gd name="T15" fmla="*/ 327 h 664"/>
                <a:gd name="T16" fmla="*/ 519 w 638"/>
                <a:gd name="T17" fmla="*/ 82 h 664"/>
                <a:gd name="T18" fmla="*/ 244 w 638"/>
                <a:gd name="T19" fmla="*/ 25 h 664"/>
                <a:gd name="T20" fmla="*/ 39 w 638"/>
                <a:gd name="T21" fmla="*/ 201 h 664"/>
                <a:gd name="T22" fmla="*/ 53 w 638"/>
                <a:gd name="T23" fmla="*/ 482 h 664"/>
                <a:gd name="T24" fmla="*/ 406 w 638"/>
                <a:gd name="T25" fmla="*/ 630 h 664"/>
                <a:gd name="T26" fmla="*/ 638 w 638"/>
                <a:gd name="T27" fmla="*/ 327 h 664"/>
                <a:gd name="T28" fmla="*/ 554 w 638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8" h="664">
                  <a:moveTo>
                    <a:pt x="554" y="327"/>
                  </a:moveTo>
                  <a:cubicBezTo>
                    <a:pt x="553" y="410"/>
                    <a:pt x="509" y="485"/>
                    <a:pt x="437" y="527"/>
                  </a:cubicBezTo>
                  <a:cubicBezTo>
                    <a:pt x="365" y="569"/>
                    <a:pt x="274" y="564"/>
                    <a:pt x="203" y="521"/>
                  </a:cubicBezTo>
                  <a:cubicBezTo>
                    <a:pt x="133" y="478"/>
                    <a:pt x="94" y="398"/>
                    <a:pt x="96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6"/>
                    <a:pt x="379" y="92"/>
                    <a:pt x="446" y="133"/>
                  </a:cubicBezTo>
                  <a:cubicBezTo>
                    <a:pt x="514" y="174"/>
                    <a:pt x="553" y="250"/>
                    <a:pt x="554" y="327"/>
                  </a:cubicBezTo>
                  <a:cubicBezTo>
                    <a:pt x="554" y="381"/>
                    <a:pt x="638" y="382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1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6" y="630"/>
                  </a:cubicBezTo>
                  <a:cubicBezTo>
                    <a:pt x="542" y="595"/>
                    <a:pt x="636" y="466"/>
                    <a:pt x="638" y="327"/>
                  </a:cubicBezTo>
                  <a:cubicBezTo>
                    <a:pt x="638" y="273"/>
                    <a:pt x="554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9" name="Figura a mano libera 38">
              <a:extLst>
                <a:ext uri="{FF2B5EF4-FFF2-40B4-BE49-F238E27FC236}">
                  <a16:creationId xmlns:a16="http://schemas.microsoft.com/office/drawing/2014/main" id="{443598C0-BD9C-4522-87F3-C9C8F628E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44701" y="-2163763"/>
              <a:ext cx="3182938" cy="2136775"/>
            </a:xfrm>
            <a:custGeom>
              <a:avLst/>
              <a:gdLst>
                <a:gd name="T0" fmla="*/ 846 w 1067"/>
                <a:gd name="T1" fmla="*/ 102 h 717"/>
                <a:gd name="T2" fmla="*/ 980 w 1067"/>
                <a:gd name="T3" fmla="*/ 329 h 717"/>
                <a:gd name="T4" fmla="*/ 981 w 1067"/>
                <a:gd name="T5" fmla="*/ 479 h 717"/>
                <a:gd name="T6" fmla="*/ 981 w 1067"/>
                <a:gd name="T7" fmla="*/ 558 h 717"/>
                <a:gd name="T8" fmla="*/ 961 w 1067"/>
                <a:gd name="T9" fmla="*/ 617 h 717"/>
                <a:gd name="T10" fmla="*/ 882 w 1067"/>
                <a:gd name="T11" fmla="*/ 633 h 717"/>
                <a:gd name="T12" fmla="*/ 213 w 1067"/>
                <a:gd name="T13" fmla="*/ 633 h 717"/>
                <a:gd name="T14" fmla="*/ 152 w 1067"/>
                <a:gd name="T15" fmla="*/ 633 h 717"/>
                <a:gd name="T16" fmla="*/ 89 w 1067"/>
                <a:gd name="T17" fmla="*/ 571 h 717"/>
                <a:gd name="T18" fmla="*/ 89 w 1067"/>
                <a:gd name="T19" fmla="*/ 523 h 717"/>
                <a:gd name="T20" fmla="*/ 89 w 1067"/>
                <a:gd name="T21" fmla="*/ 355 h 717"/>
                <a:gd name="T22" fmla="*/ 172 w 1067"/>
                <a:gd name="T23" fmla="*/ 144 h 717"/>
                <a:gd name="T24" fmla="*/ 222 w 1067"/>
                <a:gd name="T25" fmla="*/ 103 h 717"/>
                <a:gd name="T26" fmla="*/ 179 w 1067"/>
                <a:gd name="T27" fmla="*/ 31 h 717"/>
                <a:gd name="T28" fmla="*/ 12 w 1067"/>
                <a:gd name="T29" fmla="*/ 276 h 717"/>
                <a:gd name="T30" fmla="*/ 5 w 1067"/>
                <a:gd name="T31" fmla="*/ 447 h 717"/>
                <a:gd name="T32" fmla="*/ 9 w 1067"/>
                <a:gd name="T33" fmla="*/ 604 h 717"/>
                <a:gd name="T34" fmla="*/ 161 w 1067"/>
                <a:gd name="T35" fmla="*/ 717 h 717"/>
                <a:gd name="T36" fmla="*/ 804 w 1067"/>
                <a:gd name="T37" fmla="*/ 717 h 717"/>
                <a:gd name="T38" fmla="*/ 907 w 1067"/>
                <a:gd name="T39" fmla="*/ 717 h 717"/>
                <a:gd name="T40" fmla="*/ 1058 w 1067"/>
                <a:gd name="T41" fmla="*/ 614 h 717"/>
                <a:gd name="T42" fmla="*/ 1065 w 1067"/>
                <a:gd name="T43" fmla="*/ 544 h 717"/>
                <a:gd name="T44" fmla="*/ 1065 w 1067"/>
                <a:gd name="T45" fmla="*/ 455 h 717"/>
                <a:gd name="T46" fmla="*/ 1060 w 1067"/>
                <a:gd name="T47" fmla="*/ 287 h 717"/>
                <a:gd name="T48" fmla="*/ 888 w 1067"/>
                <a:gd name="T49" fmla="*/ 29 h 717"/>
                <a:gd name="T50" fmla="*/ 846 w 1067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7" h="717">
                  <a:moveTo>
                    <a:pt x="846" y="102"/>
                  </a:moveTo>
                  <a:cubicBezTo>
                    <a:pt x="924" y="152"/>
                    <a:pt x="974" y="236"/>
                    <a:pt x="980" y="329"/>
                  </a:cubicBezTo>
                  <a:cubicBezTo>
                    <a:pt x="983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0" y="637"/>
                    <a:pt x="910" y="633"/>
                    <a:pt x="882" y="633"/>
                  </a:cubicBezTo>
                  <a:cubicBezTo>
                    <a:pt x="659" y="633"/>
                    <a:pt x="436" y="633"/>
                    <a:pt x="213" y="633"/>
                  </a:cubicBezTo>
                  <a:cubicBezTo>
                    <a:pt x="193" y="633"/>
                    <a:pt x="172" y="633"/>
                    <a:pt x="152" y="633"/>
                  </a:cubicBezTo>
                  <a:cubicBezTo>
                    <a:pt x="117" y="633"/>
                    <a:pt x="90" y="605"/>
                    <a:pt x="89" y="571"/>
                  </a:cubicBezTo>
                  <a:cubicBezTo>
                    <a:pt x="89" y="555"/>
                    <a:pt x="89" y="539"/>
                    <a:pt x="89" y="523"/>
                  </a:cubicBezTo>
                  <a:cubicBezTo>
                    <a:pt x="89" y="467"/>
                    <a:pt x="89" y="411"/>
                    <a:pt x="89" y="355"/>
                  </a:cubicBezTo>
                  <a:cubicBezTo>
                    <a:pt x="89" y="275"/>
                    <a:pt x="117" y="201"/>
                    <a:pt x="172" y="144"/>
                  </a:cubicBezTo>
                  <a:cubicBezTo>
                    <a:pt x="187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79" y="31"/>
                  </a:cubicBezTo>
                  <a:cubicBezTo>
                    <a:pt x="93" y="87"/>
                    <a:pt x="32" y="174"/>
                    <a:pt x="12" y="276"/>
                  </a:cubicBezTo>
                  <a:cubicBezTo>
                    <a:pt x="1" y="332"/>
                    <a:pt x="5" y="391"/>
                    <a:pt x="5" y="447"/>
                  </a:cubicBezTo>
                  <a:cubicBezTo>
                    <a:pt x="5" y="498"/>
                    <a:pt x="0" y="553"/>
                    <a:pt x="9" y="604"/>
                  </a:cubicBezTo>
                  <a:cubicBezTo>
                    <a:pt x="22" y="675"/>
                    <a:pt x="92" y="717"/>
                    <a:pt x="161" y="717"/>
                  </a:cubicBezTo>
                  <a:cubicBezTo>
                    <a:pt x="375" y="717"/>
                    <a:pt x="590" y="717"/>
                    <a:pt x="804" y="717"/>
                  </a:cubicBezTo>
                  <a:cubicBezTo>
                    <a:pt x="839" y="717"/>
                    <a:pt x="873" y="717"/>
                    <a:pt x="907" y="717"/>
                  </a:cubicBezTo>
                  <a:cubicBezTo>
                    <a:pt x="977" y="717"/>
                    <a:pt x="1035" y="681"/>
                    <a:pt x="1058" y="614"/>
                  </a:cubicBezTo>
                  <a:cubicBezTo>
                    <a:pt x="1066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7" y="343"/>
                    <a:pt x="1060" y="287"/>
                  </a:cubicBezTo>
                  <a:cubicBezTo>
                    <a:pt x="1045" y="181"/>
                    <a:pt x="977" y="86"/>
                    <a:pt x="888" y="29"/>
                  </a:cubicBezTo>
                  <a:cubicBezTo>
                    <a:pt x="842" y="0"/>
                    <a:pt x="800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10" name="Figura a mano libera 39">
              <a:extLst>
                <a:ext uri="{FF2B5EF4-FFF2-40B4-BE49-F238E27FC236}">
                  <a16:creationId xmlns:a16="http://schemas.microsoft.com/office/drawing/2014/main" id="{426B4897-8470-4A76-9FA9-4E7CD62BF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21438" y="-3736976"/>
              <a:ext cx="1906588" cy="1978025"/>
            </a:xfrm>
            <a:custGeom>
              <a:avLst/>
              <a:gdLst>
                <a:gd name="T0" fmla="*/ 555 w 639"/>
                <a:gd name="T1" fmla="*/ 327 h 664"/>
                <a:gd name="T2" fmla="*/ 438 w 639"/>
                <a:gd name="T3" fmla="*/ 527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5 w 639"/>
                <a:gd name="T13" fmla="*/ 327 h 664"/>
                <a:gd name="T14" fmla="*/ 639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40 w 639"/>
                <a:gd name="T21" fmla="*/ 201 h 664"/>
                <a:gd name="T22" fmla="*/ 54 w 639"/>
                <a:gd name="T23" fmla="*/ 482 h 664"/>
                <a:gd name="T24" fmla="*/ 407 w 639"/>
                <a:gd name="T25" fmla="*/ 630 h 664"/>
                <a:gd name="T26" fmla="*/ 639 w 639"/>
                <a:gd name="T27" fmla="*/ 327 h 664"/>
                <a:gd name="T28" fmla="*/ 555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5" y="327"/>
                  </a:moveTo>
                  <a:cubicBezTo>
                    <a:pt x="554" y="410"/>
                    <a:pt x="510" y="485"/>
                    <a:pt x="438" y="527"/>
                  </a:cubicBezTo>
                  <a:cubicBezTo>
                    <a:pt x="366" y="569"/>
                    <a:pt x="275" y="564"/>
                    <a:pt x="204" y="521"/>
                  </a:cubicBezTo>
                  <a:cubicBezTo>
                    <a:pt x="133" y="478"/>
                    <a:pt x="95" y="398"/>
                    <a:pt x="97" y="316"/>
                  </a:cubicBezTo>
                  <a:cubicBezTo>
                    <a:pt x="100" y="234"/>
                    <a:pt x="151" y="161"/>
                    <a:pt x="222" y="123"/>
                  </a:cubicBezTo>
                  <a:cubicBezTo>
                    <a:pt x="293" y="86"/>
                    <a:pt x="380" y="92"/>
                    <a:pt x="447" y="133"/>
                  </a:cubicBezTo>
                  <a:cubicBezTo>
                    <a:pt x="514" y="174"/>
                    <a:pt x="554" y="250"/>
                    <a:pt x="555" y="327"/>
                  </a:cubicBezTo>
                  <a:cubicBezTo>
                    <a:pt x="555" y="381"/>
                    <a:pt x="639" y="382"/>
                    <a:pt x="639" y="327"/>
                  </a:cubicBezTo>
                  <a:cubicBezTo>
                    <a:pt x="638" y="232"/>
                    <a:pt x="595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7" y="116"/>
                    <a:pt x="40" y="201"/>
                  </a:cubicBezTo>
                  <a:cubicBezTo>
                    <a:pt x="0" y="292"/>
                    <a:pt x="5" y="395"/>
                    <a:pt x="54" y="482"/>
                  </a:cubicBezTo>
                  <a:cubicBezTo>
                    <a:pt x="123" y="606"/>
                    <a:pt x="272" y="664"/>
                    <a:pt x="407" y="630"/>
                  </a:cubicBezTo>
                  <a:cubicBezTo>
                    <a:pt x="543" y="595"/>
                    <a:pt x="637" y="466"/>
                    <a:pt x="639" y="327"/>
                  </a:cubicBezTo>
                  <a:cubicBezTo>
                    <a:pt x="639" y="273"/>
                    <a:pt x="555" y="273"/>
                    <a:pt x="555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11" name="Figura a mano libera 40">
              <a:extLst>
                <a:ext uri="{FF2B5EF4-FFF2-40B4-BE49-F238E27FC236}">
                  <a16:creationId xmlns:a16="http://schemas.microsoft.com/office/drawing/2014/main" id="{08884941-111D-4BB6-BD63-1DA532A17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746913" y="-2163763"/>
              <a:ext cx="3186113" cy="2136775"/>
            </a:xfrm>
            <a:custGeom>
              <a:avLst/>
              <a:gdLst>
                <a:gd name="T0" fmla="*/ 846 w 1068"/>
                <a:gd name="T1" fmla="*/ 102 h 717"/>
                <a:gd name="T2" fmla="*/ 981 w 1068"/>
                <a:gd name="T3" fmla="*/ 329 h 717"/>
                <a:gd name="T4" fmla="*/ 981 w 1068"/>
                <a:gd name="T5" fmla="*/ 479 h 717"/>
                <a:gd name="T6" fmla="*/ 981 w 1068"/>
                <a:gd name="T7" fmla="*/ 558 h 717"/>
                <a:gd name="T8" fmla="*/ 961 w 1068"/>
                <a:gd name="T9" fmla="*/ 617 h 717"/>
                <a:gd name="T10" fmla="*/ 882 w 1068"/>
                <a:gd name="T11" fmla="*/ 633 h 717"/>
                <a:gd name="T12" fmla="*/ 214 w 1068"/>
                <a:gd name="T13" fmla="*/ 633 h 717"/>
                <a:gd name="T14" fmla="*/ 153 w 1068"/>
                <a:gd name="T15" fmla="*/ 633 h 717"/>
                <a:gd name="T16" fmla="*/ 90 w 1068"/>
                <a:gd name="T17" fmla="*/ 571 h 717"/>
                <a:gd name="T18" fmla="*/ 90 w 1068"/>
                <a:gd name="T19" fmla="*/ 523 h 717"/>
                <a:gd name="T20" fmla="*/ 90 w 1068"/>
                <a:gd name="T21" fmla="*/ 355 h 717"/>
                <a:gd name="T22" fmla="*/ 173 w 1068"/>
                <a:gd name="T23" fmla="*/ 144 h 717"/>
                <a:gd name="T24" fmla="*/ 222 w 1068"/>
                <a:gd name="T25" fmla="*/ 103 h 717"/>
                <a:gd name="T26" fmla="*/ 180 w 1068"/>
                <a:gd name="T27" fmla="*/ 31 h 717"/>
                <a:gd name="T28" fmla="*/ 13 w 1068"/>
                <a:gd name="T29" fmla="*/ 276 h 717"/>
                <a:gd name="T30" fmla="*/ 6 w 1068"/>
                <a:gd name="T31" fmla="*/ 447 h 717"/>
                <a:gd name="T32" fmla="*/ 10 w 1068"/>
                <a:gd name="T33" fmla="*/ 604 h 717"/>
                <a:gd name="T34" fmla="*/ 161 w 1068"/>
                <a:gd name="T35" fmla="*/ 717 h 717"/>
                <a:gd name="T36" fmla="*/ 805 w 1068"/>
                <a:gd name="T37" fmla="*/ 717 h 717"/>
                <a:gd name="T38" fmla="*/ 908 w 1068"/>
                <a:gd name="T39" fmla="*/ 717 h 717"/>
                <a:gd name="T40" fmla="*/ 1059 w 1068"/>
                <a:gd name="T41" fmla="*/ 614 h 717"/>
                <a:gd name="T42" fmla="*/ 1065 w 1068"/>
                <a:gd name="T43" fmla="*/ 544 h 717"/>
                <a:gd name="T44" fmla="*/ 1065 w 1068"/>
                <a:gd name="T45" fmla="*/ 455 h 717"/>
                <a:gd name="T46" fmla="*/ 1060 w 1068"/>
                <a:gd name="T47" fmla="*/ 287 h 717"/>
                <a:gd name="T48" fmla="*/ 889 w 1068"/>
                <a:gd name="T49" fmla="*/ 29 h 717"/>
                <a:gd name="T50" fmla="*/ 846 w 1068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7">
                  <a:moveTo>
                    <a:pt x="846" y="102"/>
                  </a:moveTo>
                  <a:cubicBezTo>
                    <a:pt x="924" y="152"/>
                    <a:pt x="975" y="236"/>
                    <a:pt x="981" y="329"/>
                  </a:cubicBezTo>
                  <a:cubicBezTo>
                    <a:pt x="984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1" y="637"/>
                    <a:pt x="911" y="633"/>
                    <a:pt x="882" y="633"/>
                  </a:cubicBezTo>
                  <a:cubicBezTo>
                    <a:pt x="659" y="633"/>
                    <a:pt x="437" y="633"/>
                    <a:pt x="214" y="633"/>
                  </a:cubicBezTo>
                  <a:cubicBezTo>
                    <a:pt x="193" y="633"/>
                    <a:pt x="173" y="633"/>
                    <a:pt x="153" y="633"/>
                  </a:cubicBezTo>
                  <a:cubicBezTo>
                    <a:pt x="118" y="633"/>
                    <a:pt x="91" y="605"/>
                    <a:pt x="90" y="571"/>
                  </a:cubicBezTo>
                  <a:cubicBezTo>
                    <a:pt x="89" y="555"/>
                    <a:pt x="90" y="539"/>
                    <a:pt x="90" y="523"/>
                  </a:cubicBezTo>
                  <a:cubicBezTo>
                    <a:pt x="90" y="467"/>
                    <a:pt x="90" y="411"/>
                    <a:pt x="90" y="355"/>
                  </a:cubicBezTo>
                  <a:cubicBezTo>
                    <a:pt x="90" y="275"/>
                    <a:pt x="117" y="201"/>
                    <a:pt x="173" y="144"/>
                  </a:cubicBezTo>
                  <a:cubicBezTo>
                    <a:pt x="188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80" y="31"/>
                  </a:cubicBezTo>
                  <a:cubicBezTo>
                    <a:pt x="94" y="87"/>
                    <a:pt x="32" y="174"/>
                    <a:pt x="13" y="276"/>
                  </a:cubicBezTo>
                  <a:cubicBezTo>
                    <a:pt x="2" y="332"/>
                    <a:pt x="6" y="391"/>
                    <a:pt x="6" y="447"/>
                  </a:cubicBezTo>
                  <a:cubicBezTo>
                    <a:pt x="6" y="498"/>
                    <a:pt x="0" y="553"/>
                    <a:pt x="10" y="604"/>
                  </a:cubicBezTo>
                  <a:cubicBezTo>
                    <a:pt x="23" y="675"/>
                    <a:pt x="93" y="717"/>
                    <a:pt x="161" y="717"/>
                  </a:cubicBezTo>
                  <a:cubicBezTo>
                    <a:pt x="376" y="717"/>
                    <a:pt x="590" y="717"/>
                    <a:pt x="805" y="717"/>
                  </a:cubicBezTo>
                  <a:cubicBezTo>
                    <a:pt x="839" y="717"/>
                    <a:pt x="874" y="717"/>
                    <a:pt x="908" y="717"/>
                  </a:cubicBezTo>
                  <a:cubicBezTo>
                    <a:pt x="978" y="717"/>
                    <a:pt x="1036" y="681"/>
                    <a:pt x="1059" y="614"/>
                  </a:cubicBezTo>
                  <a:cubicBezTo>
                    <a:pt x="1067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8" y="343"/>
                    <a:pt x="1060" y="287"/>
                  </a:cubicBezTo>
                  <a:cubicBezTo>
                    <a:pt x="1046" y="181"/>
                    <a:pt x="978" y="86"/>
                    <a:pt x="889" y="29"/>
                  </a:cubicBezTo>
                  <a:cubicBezTo>
                    <a:pt x="843" y="0"/>
                    <a:pt x="801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12" name="Figura a mano libera 41">
              <a:extLst>
                <a:ext uri="{FF2B5EF4-FFF2-40B4-BE49-F238E27FC236}">
                  <a16:creationId xmlns:a16="http://schemas.microsoft.com/office/drawing/2014/main" id="{0E89D6C0-E5F8-47FF-8190-4361ED777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20225" y="-5770563"/>
              <a:ext cx="250825" cy="2101850"/>
            </a:xfrm>
            <a:custGeom>
              <a:avLst/>
              <a:gdLst>
                <a:gd name="T0" fmla="*/ 0 w 84"/>
                <a:gd name="T1" fmla="*/ 54 h 705"/>
                <a:gd name="T2" fmla="*/ 0 w 84"/>
                <a:gd name="T3" fmla="*/ 631 h 705"/>
                <a:gd name="T4" fmla="*/ 0 w 84"/>
                <a:gd name="T5" fmla="*/ 650 h 705"/>
                <a:gd name="T6" fmla="*/ 84 w 84"/>
                <a:gd name="T7" fmla="*/ 650 h 705"/>
                <a:gd name="T8" fmla="*/ 84 w 84"/>
                <a:gd name="T9" fmla="*/ 73 h 705"/>
                <a:gd name="T10" fmla="*/ 84 w 84"/>
                <a:gd name="T11" fmla="*/ 54 h 705"/>
                <a:gd name="T12" fmla="*/ 0 w 84"/>
                <a:gd name="T13" fmla="*/ 5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705">
                  <a:moveTo>
                    <a:pt x="0" y="54"/>
                  </a:moveTo>
                  <a:cubicBezTo>
                    <a:pt x="0" y="247"/>
                    <a:pt x="0" y="439"/>
                    <a:pt x="0" y="631"/>
                  </a:cubicBezTo>
                  <a:cubicBezTo>
                    <a:pt x="0" y="638"/>
                    <a:pt x="0" y="644"/>
                    <a:pt x="0" y="650"/>
                  </a:cubicBezTo>
                  <a:cubicBezTo>
                    <a:pt x="0" y="705"/>
                    <a:pt x="84" y="705"/>
                    <a:pt x="84" y="650"/>
                  </a:cubicBezTo>
                  <a:cubicBezTo>
                    <a:pt x="84" y="458"/>
                    <a:pt x="84" y="266"/>
                    <a:pt x="84" y="73"/>
                  </a:cubicBezTo>
                  <a:cubicBezTo>
                    <a:pt x="84" y="67"/>
                    <a:pt x="84" y="61"/>
                    <a:pt x="84" y="54"/>
                  </a:cubicBezTo>
                  <a:cubicBezTo>
                    <a:pt x="84" y="0"/>
                    <a:pt x="0" y="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13" name="Figura a mano libera 42">
              <a:extLst>
                <a:ext uri="{FF2B5EF4-FFF2-40B4-BE49-F238E27FC236}">
                  <a16:creationId xmlns:a16="http://schemas.microsoft.com/office/drawing/2014/main" id="{F2B683ED-11A9-4ED1-A941-C7F0C5096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742650" y="-4017963"/>
              <a:ext cx="1944688" cy="1266825"/>
            </a:xfrm>
            <a:custGeom>
              <a:avLst/>
              <a:gdLst>
                <a:gd name="T0" fmla="*/ 89 w 652"/>
                <a:gd name="T1" fmla="*/ 398 h 425"/>
                <a:gd name="T2" fmla="*/ 589 w 652"/>
                <a:gd name="T3" fmla="*/ 109 h 425"/>
                <a:gd name="T4" fmla="*/ 605 w 652"/>
                <a:gd name="T5" fmla="*/ 100 h 425"/>
                <a:gd name="T6" fmla="*/ 563 w 652"/>
                <a:gd name="T7" fmla="*/ 27 h 425"/>
                <a:gd name="T8" fmla="*/ 63 w 652"/>
                <a:gd name="T9" fmla="*/ 316 h 425"/>
                <a:gd name="T10" fmla="*/ 47 w 652"/>
                <a:gd name="T11" fmla="*/ 325 h 425"/>
                <a:gd name="T12" fmla="*/ 89 w 652"/>
                <a:gd name="T13" fmla="*/ 39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89" y="398"/>
                  </a:moveTo>
                  <a:cubicBezTo>
                    <a:pt x="256" y="302"/>
                    <a:pt x="422" y="205"/>
                    <a:pt x="589" y="109"/>
                  </a:cubicBezTo>
                  <a:cubicBezTo>
                    <a:pt x="594" y="106"/>
                    <a:pt x="600" y="103"/>
                    <a:pt x="605" y="100"/>
                  </a:cubicBezTo>
                  <a:cubicBezTo>
                    <a:pt x="652" y="73"/>
                    <a:pt x="610" y="0"/>
                    <a:pt x="563" y="27"/>
                  </a:cubicBezTo>
                  <a:cubicBezTo>
                    <a:pt x="396" y="123"/>
                    <a:pt x="230" y="219"/>
                    <a:pt x="63" y="316"/>
                  </a:cubicBezTo>
                  <a:cubicBezTo>
                    <a:pt x="58" y="319"/>
                    <a:pt x="52" y="322"/>
                    <a:pt x="47" y="325"/>
                  </a:cubicBezTo>
                  <a:cubicBezTo>
                    <a:pt x="0" y="352"/>
                    <a:pt x="42" y="425"/>
                    <a:pt x="89" y="3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  <p:sp>
          <p:nvSpPr>
            <p:cNvPr id="14" name="Figura a mano libera 43">
              <a:extLst>
                <a:ext uri="{FF2B5EF4-FFF2-40B4-BE49-F238E27FC236}">
                  <a16:creationId xmlns:a16="http://schemas.microsoft.com/office/drawing/2014/main" id="{5F24A4C5-7DDA-4711-B85E-9A4348702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91663" y="-4017963"/>
              <a:ext cx="1946275" cy="1266825"/>
            </a:xfrm>
            <a:custGeom>
              <a:avLst/>
              <a:gdLst>
                <a:gd name="T0" fmla="*/ 605 w 652"/>
                <a:gd name="T1" fmla="*/ 325 h 425"/>
                <a:gd name="T2" fmla="*/ 106 w 652"/>
                <a:gd name="T3" fmla="*/ 37 h 425"/>
                <a:gd name="T4" fmla="*/ 89 w 652"/>
                <a:gd name="T5" fmla="*/ 27 h 425"/>
                <a:gd name="T6" fmla="*/ 47 w 652"/>
                <a:gd name="T7" fmla="*/ 100 h 425"/>
                <a:gd name="T8" fmla="*/ 546 w 652"/>
                <a:gd name="T9" fmla="*/ 388 h 425"/>
                <a:gd name="T10" fmla="*/ 563 w 652"/>
                <a:gd name="T11" fmla="*/ 398 h 425"/>
                <a:gd name="T12" fmla="*/ 605 w 652"/>
                <a:gd name="T13" fmla="*/ 3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605" y="325"/>
                  </a:moveTo>
                  <a:cubicBezTo>
                    <a:pt x="439" y="229"/>
                    <a:pt x="272" y="133"/>
                    <a:pt x="106" y="37"/>
                  </a:cubicBezTo>
                  <a:cubicBezTo>
                    <a:pt x="100" y="33"/>
                    <a:pt x="95" y="30"/>
                    <a:pt x="89" y="27"/>
                  </a:cubicBezTo>
                  <a:cubicBezTo>
                    <a:pt x="42" y="0"/>
                    <a:pt x="0" y="73"/>
                    <a:pt x="47" y="100"/>
                  </a:cubicBezTo>
                  <a:cubicBezTo>
                    <a:pt x="213" y="196"/>
                    <a:pt x="380" y="292"/>
                    <a:pt x="546" y="388"/>
                  </a:cubicBezTo>
                  <a:cubicBezTo>
                    <a:pt x="552" y="391"/>
                    <a:pt x="557" y="395"/>
                    <a:pt x="563" y="398"/>
                  </a:cubicBezTo>
                  <a:cubicBezTo>
                    <a:pt x="610" y="425"/>
                    <a:pt x="652" y="352"/>
                    <a:pt x="605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>
                <a:solidFill>
                  <a:srgbClr val="002060"/>
                </a:solidFill>
              </a:endParaRPr>
            </a:p>
          </p:txBody>
        </p:sp>
      </p:grpSp>
      <p:sp>
        <p:nvSpPr>
          <p:cNvPr id="3" name="Casella di testo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33192" y="4331033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it-IT"/>
            </a:defPPr>
          </a:lstStyle>
          <a:p>
            <a:pPr rtl="0"/>
            <a:r>
              <a:rPr lang="it-IT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Grazie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9B74FAF-1757-48A8-BBFB-722E8E1D6FA4}"/>
              </a:ext>
            </a:extLst>
          </p:cNvPr>
          <p:cNvSpPr/>
          <p:nvPr/>
        </p:nvSpPr>
        <p:spPr>
          <a:xfrm>
            <a:off x="733192" y="5358396"/>
            <a:ext cx="3536195" cy="123110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it-IT"/>
            </a:defPPr>
          </a:lstStyle>
          <a:p>
            <a:pPr rtl="0"/>
            <a:r>
              <a:rPr lang="it-IT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Lavoro svolto da :</a:t>
            </a:r>
          </a:p>
          <a:p>
            <a:pPr rtl="0"/>
            <a:r>
              <a:rPr lang="it-IT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Drozdowski Dawid</a:t>
            </a:r>
          </a:p>
          <a:p>
            <a:pPr rtl="0"/>
            <a:r>
              <a:rPr lang="it-IT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Lisai Loris Francesco</a:t>
            </a:r>
          </a:p>
          <a:p>
            <a:pPr rtl="0"/>
            <a:r>
              <a:rPr lang="it-IT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Somma Francesco</a:t>
            </a:r>
          </a:p>
          <a:p>
            <a:pPr rtl="0"/>
            <a:r>
              <a:rPr lang="it-IT" sz="16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Chiominto</a:t>
            </a:r>
            <a:r>
              <a:rPr lang="it-IT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Michele </a:t>
            </a:r>
          </a:p>
        </p:txBody>
      </p:sp>
      <p:grpSp>
        <p:nvGrpSpPr>
          <p:cNvPr id="23" name="Gruppo 22" descr="Questa immagine è una forma astratta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20" name="Figura a mano libera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1" name="Figura a mano libera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2" name="Figura a mano libera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690BC7-95EC-F9A4-A5C1-78EB1DE4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52F83EC-ED03-A34E-92A8-448C28C9CF88}"/>
              </a:ext>
            </a:extLst>
          </p:cNvPr>
          <p:cNvSpPr txBox="1"/>
          <p:nvPr/>
        </p:nvSpPr>
        <p:spPr>
          <a:xfrm>
            <a:off x="838200" y="1920240"/>
            <a:ext cx="1060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L'</a:t>
            </a:r>
            <a:r>
              <a:rPr lang="it-IT" dirty="0" err="1"/>
              <a:t>European</a:t>
            </a:r>
            <a:r>
              <a:rPr lang="it-IT" dirty="0"/>
              <a:t> Green Deal e </a:t>
            </a:r>
            <a:r>
              <a:rPr lang="it-IT" dirty="0" err="1"/>
              <a:t>NextGenerationEU</a:t>
            </a:r>
            <a:r>
              <a:rPr lang="it-IT" dirty="0"/>
              <a:t> sono due piani d'azione dell'Unione Europea per rendere l'economia dell'UE climaticamente neutrale entro il 2050 e rilanciare l'economia dalla crisi causata dalla pandemia.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882746E-5020-243A-E2E3-C6C4A7A43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018" y="2925866"/>
            <a:ext cx="6569964" cy="370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7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377C14-EC55-0CA8-491A-8D1C723E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effectLst/>
                <a:ea typeface="Times New Roman" panose="02020603050405020304" pitchFamily="18" charset="0"/>
              </a:rPr>
              <a:t>Cos'è il Green Deal europeo?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810CF48-3E40-3CDE-D513-8C4E14D31D2D}"/>
              </a:ext>
            </a:extLst>
          </p:cNvPr>
          <p:cNvSpPr txBox="1"/>
          <p:nvPr/>
        </p:nvSpPr>
        <p:spPr>
          <a:xfrm>
            <a:off x="1021080" y="2185416"/>
            <a:ext cx="10149840" cy="304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Green Deal europeo è un pacchetto di iniziative strategiche per avviare l'UE sulla strada di una transizione verde, sostenendo la trasformazione dell'UE in una società equa e prospera con un'economia moderna e competitiva.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Iniziative incluse nel Green Deal: Il pacchetto comprende iniziative riguardanti clima, ambiente, energia, trasporti, industria, agricoltura e finanza sostenibile.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ruolo del Consiglio europeo e del Consiglio nel Green Deal: Il Green Deal europeo è stato avviato dalla Commissione nel dicembre 2019 e il Consiglio europeo ne ha preso atto nella riunione di dicembre dello stesso anno.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817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E26C2E-BFDD-0856-E94F-4F7CA9B6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effectLst/>
                <a:ea typeface="Times New Roman" panose="02020603050405020304" pitchFamily="18" charset="0"/>
              </a:rPr>
              <a:t>Pacchetto "Pronti per il 55%"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B0A993A-5795-25F7-78F6-11A1632EBAFC}"/>
              </a:ext>
            </a:extLst>
          </p:cNvPr>
          <p:cNvSpPr txBox="1"/>
          <p:nvPr/>
        </p:nvSpPr>
        <p:spPr>
          <a:xfrm>
            <a:off x="941832" y="1993392"/>
            <a:ext cx="10131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pacchetto "Pronti per il 55%" mira a tradurre in normativa le ambizioni del Green Deal, con una serie di proposte per rivedere la legislazione in materia di clima e ridurre le emissioni di gas a effetto serra.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41C2C8-E61D-E183-3902-CBE34AEF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442" y="2597029"/>
            <a:ext cx="4543115" cy="466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1883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7F019-358F-79D9-75E1-848F4762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effectLst/>
                <a:ea typeface="Times New Roman" panose="02020603050405020304" pitchFamily="18" charset="0"/>
              </a:rPr>
              <a:t>Transizione giusta verso un'economia a basse emissioni di CO2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945C75-403C-73C4-D345-11B79411BD5A}"/>
              </a:ext>
            </a:extLst>
          </p:cNvPr>
          <p:cNvSpPr txBox="1"/>
          <p:nvPr/>
        </p:nvSpPr>
        <p:spPr>
          <a:xfrm>
            <a:off x="916249" y="2104008"/>
            <a:ext cx="10359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L'UE sta attuando un meccanismo per una transizione giusta per aiutare le regioni che dipendono fortemente dai combustibili fossili e dalle industrie ad alta intensità di carbonio a effettuare la transizione verso l'energia pulita.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614D33-0003-7231-45DC-976ED5732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74" y="3042392"/>
            <a:ext cx="6427849" cy="36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8683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A1EA2F-70B0-7188-CDA4-53AD6886B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it-IT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Il meccanismo per una transizione giusta dell'UE</a:t>
            </a:r>
            <a:b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4A4297-906B-76EC-6465-20135858A967}"/>
              </a:ext>
            </a:extLst>
          </p:cNvPr>
          <p:cNvSpPr txBox="1"/>
          <p:nvPr/>
        </p:nvSpPr>
        <p:spPr>
          <a:xfrm>
            <a:off x="838200" y="2045795"/>
            <a:ext cx="10436441" cy="407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meccanismo dell'UE per una transizione giusta aiuterà le regioni che dipendono fortemente dai combustibili fossili e dalle industrie ad alta intensità di carbonio a effettuare la transizione verso l'energia pulita. Il meccanismo contribuirà a mobilitare almeno 65-75 miliardi di EUR nel periodo 2021-2027 per sostenere:</a:t>
            </a:r>
            <a:endParaRPr lang="it-IT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Persone e comunità: agevolando le opportunità di lavoro e la riqualificazione, migliorando l'efficienza energetica degli alloggi e lottando contro la povertà energetica</a:t>
            </a:r>
            <a:endParaRPr lang="it-IT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Aziende: incentivando investimenti nella transizione verso tecnologie a basse emissioni di CO2, fornendo sostegno finanziario e investimenti per la ricerca e l'innovazione</a:t>
            </a:r>
            <a:endParaRPr lang="it-IT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 membri o regioni: investendo in nuovi posti di lavoro nell'economia verde, nel trasporto pubblico sostenibile, nella connettività digitale e in infrastrutture energetiche pulite</a:t>
            </a:r>
            <a:endParaRPr lang="it-IT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946853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174883-5A7B-5E5E-F3BF-43F43F39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A888C2-D167-1374-6F3A-541C6248C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68" y="142041"/>
            <a:ext cx="6482864" cy="6573915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687FB044-BF76-FB07-E972-5E23EC3E68B8}"/>
              </a:ext>
            </a:extLst>
          </p:cNvPr>
          <p:cNvSpPr/>
          <p:nvPr/>
        </p:nvSpPr>
        <p:spPr>
          <a:xfrm>
            <a:off x="5406502" y="3438983"/>
            <a:ext cx="408373" cy="388398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88F4D6D9-DEE6-C717-48E8-85A8B8F12A17}"/>
              </a:ext>
            </a:extLst>
          </p:cNvPr>
          <p:cNvSpPr/>
          <p:nvPr/>
        </p:nvSpPr>
        <p:spPr>
          <a:xfrm>
            <a:off x="6205491" y="5504155"/>
            <a:ext cx="257453" cy="26633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278AA7C2-53A7-B488-BBCA-FCCFFD5B7C95}"/>
              </a:ext>
            </a:extLst>
          </p:cNvPr>
          <p:cNvSpPr/>
          <p:nvPr/>
        </p:nvSpPr>
        <p:spPr>
          <a:xfrm>
            <a:off x="7905750" y="5053012"/>
            <a:ext cx="228600" cy="219075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B48B9214-B7EC-916F-1E1E-3A305AE6DC63}"/>
              </a:ext>
            </a:extLst>
          </p:cNvPr>
          <p:cNvSpPr/>
          <p:nvPr/>
        </p:nvSpPr>
        <p:spPr>
          <a:xfrm>
            <a:off x="7915275" y="4714875"/>
            <a:ext cx="228600" cy="219075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F4C33BD-D4E0-5737-172D-F28420B2B8A1}"/>
              </a:ext>
            </a:extLst>
          </p:cNvPr>
          <p:cNvSpPr/>
          <p:nvPr/>
        </p:nvSpPr>
        <p:spPr>
          <a:xfrm>
            <a:off x="4972050" y="3533775"/>
            <a:ext cx="285750" cy="293606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661EB0C-55ED-35C7-D1B7-2873C7F2FBE5}"/>
              </a:ext>
            </a:extLst>
          </p:cNvPr>
          <p:cNvSpPr/>
          <p:nvPr/>
        </p:nvSpPr>
        <p:spPr>
          <a:xfrm>
            <a:off x="6615112" y="3623133"/>
            <a:ext cx="485773" cy="472322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8624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477215-1CD7-A4D3-5F10-51875BB7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effectLst/>
                <a:ea typeface="Times New Roman" panose="02020603050405020304" pitchFamily="18" charset="0"/>
              </a:rPr>
              <a:t>Il Fondo per una transizione giusta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14AC7D2-89DB-A334-FEF4-AF769894C4B0}"/>
              </a:ext>
            </a:extLst>
          </p:cNvPr>
          <p:cNvSpPr txBox="1"/>
          <p:nvPr/>
        </p:nvSpPr>
        <p:spPr>
          <a:xfrm>
            <a:off x="546716" y="1690688"/>
            <a:ext cx="10515600" cy="259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 una dotazione complessiva di 17,5 miliardi di EUR, il Fondo per una transizione giusta è il primo pilastro del meccanismo per una transizione giusta dell'UE. Il Fondo fornisce un sostegno su misura volto ad attenuare i costi socioeconomici derivanti dalla transizione verde per le regioni dipendenti dai combustibili fossili e dalle industrie ad alte emissioni. Il Fondo sostiene investimenti in:</a:t>
            </a:r>
            <a:endParaRPr lang="it-IT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PMI e nuove imprese</a:t>
            </a:r>
            <a:endParaRPr lang="it-IT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Ricerca e innovazione</a:t>
            </a:r>
            <a:endParaRPr lang="it-IT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Tecnologie energetiche pulite e riduzione delle emissioni</a:t>
            </a:r>
            <a:endParaRPr lang="it-IT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Riqualificazione dei lavoratori</a:t>
            </a:r>
            <a:endParaRPr lang="it-IT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A89BB0A-895A-3487-91F2-CA2FE6F0C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3109357"/>
            <a:ext cx="48768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94072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23BA8-8F54-2F67-A159-1EF54FF4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vantaggi del Green Deal europeo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D1231-FAF1-9101-8F52-265584920C4D}"/>
              </a:ext>
            </a:extLst>
          </p:cNvPr>
          <p:cNvSpPr txBox="1"/>
          <p:nvPr/>
        </p:nvSpPr>
        <p:spPr>
          <a:xfrm>
            <a:off x="838200" y="1864900"/>
            <a:ext cx="933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Green Deal europeo è un'iniziativa che mira a trasformare l'UE in un'economia moderna, efficiente sotto il profilo delle risorse e competitiva, garantendo un futuro sostenibile per l'Europa e per il mondo.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44EFAF-EA73-12C5-5BD4-194F742BB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357" y="2962442"/>
            <a:ext cx="6057709" cy="342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89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3067238_TF33668227_Win32" id="{D4374F8E-B0D6-4B92-A4B5-DA8CB895024A}" vid="{A8FA975C-7EB2-4F54-A8D9-942FCE10879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516AB37-D7B9-4507-B21E-5D459905C6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A17EA8-7A9B-4350-B9C2-AA100F76C2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40622C-5D03-4258-98D9-CB4F18C7FA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Risorse umane, da 24Slides</Template>
  <TotalTime>2032</TotalTime>
  <Words>856</Words>
  <Application>Microsoft Office PowerPoint</Application>
  <PresentationFormat>Widescreen</PresentationFormat>
  <Paragraphs>63</Paragraphs>
  <Slides>17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Segoe UI</vt:lpstr>
      <vt:lpstr>Symbol</vt:lpstr>
      <vt:lpstr>Times New Roman</vt:lpstr>
      <vt:lpstr>Tema di Office</vt:lpstr>
      <vt:lpstr>Risorse umane diapositiva 1</vt:lpstr>
      <vt:lpstr>Introduzione </vt:lpstr>
      <vt:lpstr>Cos'è il Green Deal europeo?</vt:lpstr>
      <vt:lpstr>Pacchetto "Pronti per il 55%"</vt:lpstr>
      <vt:lpstr>Transizione giusta verso un'economia a basse emissioni di CO2</vt:lpstr>
      <vt:lpstr>Il meccanismo per una transizione giusta dell'UE </vt:lpstr>
      <vt:lpstr>Presentazione standard di PowerPoint</vt:lpstr>
      <vt:lpstr>Il Fondo per una transizione giusta</vt:lpstr>
      <vt:lpstr>I vantaggi del Green Deal europeo</vt:lpstr>
      <vt:lpstr>Ambiente e salute</vt:lpstr>
      <vt:lpstr>Trasporti e tecnologia</vt:lpstr>
      <vt:lpstr>Prodotti e posti di lavoro</vt:lpstr>
      <vt:lpstr>NextGenerationEU</vt:lpstr>
      <vt:lpstr>Obiettivi di NextGenerationEU</vt:lpstr>
      <vt:lpstr>Finanziamento</vt:lpstr>
      <vt:lpstr>Misure di NextGenerationEU</vt:lpstr>
      <vt:lpstr>Risorse umane diapositiva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Risorse umane diapositiva 1</dc:title>
  <dc:creator>Dawid</dc:creator>
  <cp:lastModifiedBy>Dawid</cp:lastModifiedBy>
  <cp:revision>4</cp:revision>
  <dcterms:created xsi:type="dcterms:W3CDTF">2023-01-17T07:44:33Z</dcterms:created>
  <dcterms:modified xsi:type="dcterms:W3CDTF">2023-03-16T07:48:04Z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